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69" r:id="rId2"/>
    <p:sldId id="270"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36" r:id="rId43"/>
    <p:sldId id="310" r:id="rId44"/>
    <p:sldId id="311" r:id="rId45"/>
    <p:sldId id="325" r:id="rId46"/>
    <p:sldId id="326" r:id="rId47"/>
    <p:sldId id="314" r:id="rId48"/>
    <p:sldId id="331" r:id="rId49"/>
    <p:sldId id="332" r:id="rId50"/>
    <p:sldId id="333" r:id="rId51"/>
    <p:sldId id="334" r:id="rId52"/>
    <p:sldId id="335" r:id="rId53"/>
    <p:sldId id="337" r:id="rId54"/>
    <p:sldId id="338" r:id="rId55"/>
    <p:sldId id="320" r:id="rId56"/>
    <p:sldId id="321" r:id="rId57"/>
    <p:sldId id="322" r:id="rId58"/>
    <p:sldId id="323" r:id="rId59"/>
    <p:sldId id="324" r:id="rId6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1pPr>
    <a:lvl2pPr marL="457200"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2pPr>
    <a:lvl3pPr marL="914400"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3pPr>
    <a:lvl4pPr marL="1371600"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4pPr>
    <a:lvl5pPr marL="1828800"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873"/>
    <a:srgbClr val="084D86"/>
    <a:srgbClr val="4C99C7"/>
    <a:srgbClr val="81B044"/>
    <a:srgbClr val="A8ADB5"/>
    <a:srgbClr val="EA8B54"/>
    <a:srgbClr val="97BCCC"/>
    <a:srgbClr val="064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autoAdjust="0"/>
    <p:restoredTop sz="78596" autoAdjust="0"/>
  </p:normalViewPr>
  <p:slideViewPr>
    <p:cSldViewPr snapToObjects="1">
      <p:cViewPr varScale="1">
        <p:scale>
          <a:sx n="58" d="100"/>
          <a:sy n="58" d="100"/>
        </p:scale>
        <p:origin x="173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7D966-D402-47F2-81D3-A98091ED2726}" type="datetimeFigureOut">
              <a:rPr lang="en-CA" smtClean="0"/>
              <a:t>10/11/2016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E9310-C568-4D6E-8303-1F3C048FB495}" type="slidenum">
              <a:rPr lang="en-CA" smtClean="0"/>
              <a:t>‹#›</a:t>
            </a:fld>
            <a:endParaRPr lang="en-CA"/>
          </a:p>
        </p:txBody>
      </p:sp>
    </p:spTree>
    <p:extLst>
      <p:ext uri="{BB962C8B-B14F-4D97-AF65-F5344CB8AC3E}">
        <p14:creationId xmlns:p14="http://schemas.microsoft.com/office/powerpoint/2010/main" val="188951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CE0E137-549B-453A-A136-A70BBBC836E9}" type="slidenum">
              <a:rPr lang="en-US" altLang="en-US" sz="1300">
                <a:latin typeface="Times New Roman" panose="02020603050405020304" pitchFamily="18" charset="0"/>
              </a:rPr>
              <a:pPr/>
              <a:t>44</a:t>
            </a:fld>
            <a:endParaRPr lang="en-US" altLang="en-US" sz="1300">
              <a:latin typeface="Times New Roman" panose="02020603050405020304"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solidFill>
                  <a:srgbClr val="000000"/>
                </a:solidFill>
                <a:cs typeface="Times New Roman" panose="02020603050405020304" pitchFamily="18" charset="0"/>
              </a:rPr>
              <a:t>Communities that offer opportunities for people to get out of the house (either walking to a destination, using local services, or joining in community activities) can support social cohesion and address public health issues associated with everything from obesity to mental health. But creating these inclusive communities means that residents must come together to talk about how they want their community to evolve, and how they can manage change sustainably. </a:t>
            </a:r>
            <a:r>
              <a:rPr lang="en-US" altLang="en-US" sz="3800" smtClean="0">
                <a:solidFill>
                  <a:srgbClr val="000000"/>
                </a:solidFill>
                <a:latin typeface="Arial" panose="020B0604020202020204" pitchFamily="34" charset="0"/>
                <a:cs typeface="Times New Roman" panose="02020603050405020304" pitchFamily="18" charset="0"/>
              </a:rPr>
              <a:t>Decision makers need to work with community groups to create healthy, sustainable communities where all residents have a voice.</a:t>
            </a:r>
            <a:endParaRPr lang="en-US" altLang="en-US" smtClean="0">
              <a:solidFill>
                <a:srgbClr val="000000"/>
              </a:solidFill>
              <a:cs typeface="Times New Roman" panose="02020603050405020304" pitchFamily="18" charset="0"/>
            </a:endParaRPr>
          </a:p>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3791258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BCC971F-775A-417F-AF49-CF807490C5FA}" type="slidenum">
              <a:rPr lang="en-US" altLang="en-US" sz="1300">
                <a:latin typeface="Times New Roman" panose="02020603050405020304" pitchFamily="18" charset="0"/>
              </a:rPr>
              <a:pPr/>
              <a:t>53</a:t>
            </a:fld>
            <a:endParaRPr lang="en-US" altLang="en-US" sz="130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2201063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BCC971F-775A-417F-AF49-CF807490C5FA}" type="slidenum">
              <a:rPr lang="en-US" altLang="en-US" sz="1300">
                <a:latin typeface="Times New Roman" panose="02020603050405020304" pitchFamily="18" charset="0"/>
              </a:rPr>
              <a:pPr/>
              <a:t>54</a:t>
            </a:fld>
            <a:endParaRPr lang="en-US" altLang="en-US" sz="130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1313214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CE0E137-549B-453A-A136-A70BBBC836E9}" type="slidenum">
              <a:rPr lang="en-US" altLang="en-US" sz="1300">
                <a:latin typeface="Times New Roman" panose="02020603050405020304" pitchFamily="18" charset="0"/>
              </a:rPr>
              <a:pPr/>
              <a:t>45</a:t>
            </a:fld>
            <a:endParaRPr lang="en-US" altLang="en-US" sz="1300">
              <a:latin typeface="Times New Roman" panose="02020603050405020304"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solidFill>
                  <a:srgbClr val="000000"/>
                </a:solidFill>
                <a:cs typeface="Times New Roman" panose="02020603050405020304" pitchFamily="18" charset="0"/>
              </a:rPr>
              <a:t>Communities that offer opportunities for people to get out of the house (either walking to a destination, using local services, or joining in community activities) can support social cohesion and address public health issues associated with everything from obesity to mental health. But creating these inclusive communities means that residents must come together to talk about how they want their community to evolve, and how they can manage change sustainably. </a:t>
            </a:r>
            <a:r>
              <a:rPr lang="en-US" altLang="en-US" sz="3800" smtClean="0">
                <a:solidFill>
                  <a:srgbClr val="000000"/>
                </a:solidFill>
                <a:latin typeface="Arial" panose="020B0604020202020204" pitchFamily="34" charset="0"/>
                <a:cs typeface="Times New Roman" panose="02020603050405020304" pitchFamily="18" charset="0"/>
              </a:rPr>
              <a:t>Decision makers need to work with community groups to create healthy, sustainable communities where all residents have a voice.</a:t>
            </a:r>
            <a:endParaRPr lang="en-US" altLang="en-US" smtClean="0">
              <a:solidFill>
                <a:srgbClr val="000000"/>
              </a:solidFill>
              <a:cs typeface="Times New Roman" panose="02020603050405020304" pitchFamily="18" charset="0"/>
            </a:endParaRPr>
          </a:p>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288906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CE0E137-549B-453A-A136-A70BBBC836E9}" type="slidenum">
              <a:rPr lang="en-US" altLang="en-US" sz="1300">
                <a:latin typeface="Times New Roman" panose="02020603050405020304" pitchFamily="18" charset="0"/>
              </a:rPr>
              <a:pPr/>
              <a:t>46</a:t>
            </a:fld>
            <a:endParaRPr lang="en-US" altLang="en-US" sz="1300">
              <a:latin typeface="Times New Roman" panose="02020603050405020304"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solidFill>
                  <a:srgbClr val="000000"/>
                </a:solidFill>
                <a:cs typeface="Times New Roman" panose="02020603050405020304" pitchFamily="18" charset="0"/>
              </a:rPr>
              <a:t>Communities that offer opportunities for people to get out of the house (either walking to a destination, using local services, or joining in community activities) can support social cohesion and address public health issues associated with everything from obesity to mental health. But creating these inclusive communities means that residents must come together to talk about how they want their community to evolve, and how they can manage change sustainably. </a:t>
            </a:r>
            <a:r>
              <a:rPr lang="en-US" altLang="en-US" sz="3800" smtClean="0">
                <a:solidFill>
                  <a:srgbClr val="000000"/>
                </a:solidFill>
                <a:latin typeface="Arial" panose="020B0604020202020204" pitchFamily="34" charset="0"/>
                <a:cs typeface="Times New Roman" panose="02020603050405020304" pitchFamily="18" charset="0"/>
              </a:rPr>
              <a:t>Decision makers need to work with community groups to create healthy, sustainable communities where all residents have a voice.</a:t>
            </a:r>
            <a:endParaRPr lang="en-US" altLang="en-US" smtClean="0">
              <a:solidFill>
                <a:srgbClr val="000000"/>
              </a:solidFill>
              <a:cs typeface="Times New Roman" panose="02020603050405020304" pitchFamily="18" charset="0"/>
            </a:endParaRPr>
          </a:p>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2146312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BCC971F-775A-417F-AF49-CF807490C5FA}" type="slidenum">
              <a:rPr lang="en-US" altLang="en-US" sz="1300">
                <a:latin typeface="Times New Roman" panose="02020603050405020304" pitchFamily="18" charset="0"/>
              </a:rPr>
              <a:pPr/>
              <a:t>47</a:t>
            </a:fld>
            <a:endParaRPr lang="en-US" altLang="en-US" sz="130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265850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BCC971F-775A-417F-AF49-CF807490C5FA}" type="slidenum">
              <a:rPr lang="en-US" altLang="en-US" sz="1300">
                <a:latin typeface="Times New Roman" panose="02020603050405020304" pitchFamily="18" charset="0"/>
              </a:rPr>
              <a:pPr/>
              <a:t>48</a:t>
            </a:fld>
            <a:endParaRPr lang="en-US" altLang="en-US" sz="130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90109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BCC971F-775A-417F-AF49-CF807490C5FA}" type="slidenum">
              <a:rPr lang="en-US" altLang="en-US" sz="1300">
                <a:latin typeface="Times New Roman" panose="02020603050405020304" pitchFamily="18" charset="0"/>
              </a:rPr>
              <a:pPr/>
              <a:t>49</a:t>
            </a:fld>
            <a:endParaRPr lang="en-US" altLang="en-US" sz="130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3063094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BCC971F-775A-417F-AF49-CF807490C5FA}" type="slidenum">
              <a:rPr lang="en-US" altLang="en-US" sz="1300">
                <a:latin typeface="Times New Roman" panose="02020603050405020304" pitchFamily="18" charset="0"/>
              </a:rPr>
              <a:pPr/>
              <a:t>50</a:t>
            </a:fld>
            <a:endParaRPr lang="en-US" altLang="en-US" sz="130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250770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BCC971F-775A-417F-AF49-CF807490C5FA}" type="slidenum">
              <a:rPr lang="en-US" altLang="en-US" sz="1300">
                <a:latin typeface="Times New Roman" panose="02020603050405020304" pitchFamily="18" charset="0"/>
              </a:rPr>
              <a:pPr/>
              <a:t>51</a:t>
            </a:fld>
            <a:endParaRPr lang="en-US" altLang="en-US" sz="130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71966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Verdana" panose="020B0604030504040204" pitchFamily="34" charset="0"/>
              </a:defRPr>
            </a:lvl1pPr>
            <a:lvl2pPr marL="742950" indent="-285750" defTabSz="966788">
              <a:defRPr sz="2400">
                <a:solidFill>
                  <a:schemeClr val="tx1"/>
                </a:solidFill>
                <a:latin typeface="Verdana" panose="020B0604030504040204" pitchFamily="34" charset="0"/>
              </a:defRPr>
            </a:lvl2pPr>
            <a:lvl3pPr marL="1143000" indent="-228600" defTabSz="966788">
              <a:defRPr sz="2400">
                <a:solidFill>
                  <a:schemeClr val="tx1"/>
                </a:solidFill>
                <a:latin typeface="Verdana" panose="020B0604030504040204" pitchFamily="34" charset="0"/>
              </a:defRPr>
            </a:lvl3pPr>
            <a:lvl4pPr marL="1600200" indent="-228600" defTabSz="966788">
              <a:defRPr sz="2400">
                <a:solidFill>
                  <a:schemeClr val="tx1"/>
                </a:solidFill>
                <a:latin typeface="Verdana" panose="020B0604030504040204" pitchFamily="34" charset="0"/>
              </a:defRPr>
            </a:lvl4pPr>
            <a:lvl5pPr marL="2057400" indent="-228600" defTabSz="966788">
              <a:defRPr sz="2400">
                <a:solidFill>
                  <a:schemeClr val="tx1"/>
                </a:solidFill>
                <a:latin typeface="Verdana" panose="020B0604030504040204" pitchFamily="34" charset="0"/>
              </a:defRPr>
            </a:lvl5pPr>
            <a:lvl6pPr marL="2514600" indent="-228600" defTabSz="966788"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66788"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66788"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66788" eaLnBrk="0" fontAlgn="base" hangingPunct="0">
              <a:spcBef>
                <a:spcPct val="0"/>
              </a:spcBef>
              <a:spcAft>
                <a:spcPct val="0"/>
              </a:spcAft>
              <a:defRPr sz="2400">
                <a:solidFill>
                  <a:schemeClr val="tx1"/>
                </a:solidFill>
                <a:latin typeface="Verdana" panose="020B0604030504040204" pitchFamily="34" charset="0"/>
              </a:defRPr>
            </a:lvl9pPr>
          </a:lstStyle>
          <a:p>
            <a:fld id="{BBCC971F-775A-417F-AF49-CF807490C5FA}" type="slidenum">
              <a:rPr lang="en-US" altLang="en-US" sz="1300">
                <a:latin typeface="Times New Roman" panose="02020603050405020304" pitchFamily="18" charset="0"/>
              </a:rPr>
              <a:pPr/>
              <a:t>52</a:t>
            </a:fld>
            <a:endParaRPr lang="en-US" altLang="en-US" sz="130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1336108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BG.jpg"/>
          <p:cNvPicPr>
            <a:picLocks noChangeAspect="1"/>
          </p:cNvPicPr>
          <p:nvPr userDrawn="1"/>
        </p:nvPicPr>
        <p:blipFill>
          <a:blip r:embed="rId2"/>
          <a:srcRect/>
          <a:stretch>
            <a:fillRect/>
          </a:stretch>
        </p:blipFill>
        <p:spPr bwMode="auto">
          <a:xfrm>
            <a:off x="4763"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09600" y="1981550"/>
            <a:ext cx="4953000" cy="1196275"/>
          </a:xfrm>
          <a:prstGeom prst="rect">
            <a:avLst/>
          </a:prstGeom>
          <a:noFill/>
          <a:ln w="9525">
            <a:noFill/>
            <a:miter lim="800000"/>
            <a:headEnd/>
            <a:tailEnd/>
          </a:ln>
        </p:spPr>
      </p:pic>
      <p:grpSp>
        <p:nvGrpSpPr>
          <p:cNvPr id="6" name="Group 15"/>
          <p:cNvGrpSpPr>
            <a:grpSpLocks/>
          </p:cNvGrpSpPr>
          <p:nvPr userDrawn="1"/>
        </p:nvGrpSpPr>
        <p:grpSpPr bwMode="auto">
          <a:xfrm>
            <a:off x="0" y="6781800"/>
            <a:ext cx="9144000" cy="88900"/>
            <a:chOff x="0" y="6705600"/>
            <a:chExt cx="9144000" cy="152400"/>
          </a:xfrm>
        </p:grpSpPr>
        <p:sp>
          <p:nvSpPr>
            <p:cNvPr id="7" name="Rectangle 6"/>
            <p:cNvSpPr/>
            <p:nvPr userDrawn="1"/>
          </p:nvSpPr>
          <p:spPr>
            <a:xfrm>
              <a:off x="0" y="6705600"/>
              <a:ext cx="2278063" cy="152400"/>
            </a:xfrm>
            <a:prstGeom prst="rect">
              <a:avLst/>
            </a:prstGeom>
            <a:solidFill>
              <a:srgbClr val="E577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2289175" y="6705600"/>
              <a:ext cx="2278063" cy="152400"/>
            </a:xfrm>
            <a:prstGeom prst="rect">
              <a:avLst/>
            </a:prstGeom>
            <a:solidFill>
              <a:srgbClr val="81B0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4576763" y="6705600"/>
              <a:ext cx="2278062" cy="152400"/>
            </a:xfrm>
            <a:prstGeom prst="rect">
              <a:avLst/>
            </a:prstGeom>
            <a:solidFill>
              <a:srgbClr val="4C99C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6865938" y="6705600"/>
              <a:ext cx="2278062" cy="152400"/>
            </a:xfrm>
            <a:prstGeom prst="rect">
              <a:avLst/>
            </a:prstGeom>
            <a:solidFill>
              <a:srgbClr val="084D8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 name="Rectangle 10"/>
          <p:cNvSpPr/>
          <p:nvPr userDrawn="1"/>
        </p:nvSpPr>
        <p:spPr>
          <a:xfrm>
            <a:off x="609600" y="3343275"/>
            <a:ext cx="7924800" cy="9525"/>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3" name="Subtitle 2"/>
          <p:cNvSpPr>
            <a:spLocks noGrp="1"/>
          </p:cNvSpPr>
          <p:nvPr>
            <p:ph type="subTitle" idx="1"/>
          </p:nvPr>
        </p:nvSpPr>
        <p:spPr>
          <a:xfrm>
            <a:off x="609600" y="4062170"/>
            <a:ext cx="5562600" cy="1371600"/>
          </a:xfrm>
          <a:prstGeom prst="rect">
            <a:avLst/>
          </a:prstGeom>
        </p:spPr>
        <p:txBody>
          <a:bodyPr lIns="0">
            <a:normAutofit/>
          </a:bodyPr>
          <a:lstStyle>
            <a:lvl1pPr marL="0" indent="0" algn="l">
              <a:buNone/>
              <a:defRPr sz="28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9600" y="3452570"/>
            <a:ext cx="5562600" cy="609600"/>
          </a:xfrm>
        </p:spPr>
        <p:txBody>
          <a:bodyPr lIns="0" anchor="b"/>
          <a:lstStyle>
            <a:lvl1pPr algn="l">
              <a:defRPr sz="4000">
                <a:solidFill>
                  <a:srgbClr val="064D86"/>
                </a:solidFill>
              </a:defRPr>
            </a:lvl1pPr>
          </a:lstStyle>
          <a:p>
            <a:r>
              <a:rPr lang="en-US" smtClean="0"/>
              <a:t>Click to edit Master title style</a:t>
            </a:r>
            <a:endParaRPr lang="en-US" dirty="0"/>
          </a:p>
        </p:txBody>
      </p:sp>
      <p:sp>
        <p:nvSpPr>
          <p:cNvPr id="12" name="Date Placeholder 3"/>
          <p:cNvSpPr>
            <a:spLocks noGrp="1"/>
          </p:cNvSpPr>
          <p:nvPr>
            <p:ph type="dt" sz="half" idx="10"/>
          </p:nvPr>
        </p:nvSpPr>
        <p:spPr/>
        <p:txBody>
          <a:bodyPr/>
          <a:lstStyle>
            <a:lvl1pPr>
              <a:defRPr/>
            </a:lvl1pPr>
          </a:lstStyle>
          <a:p>
            <a:fld id="{E1143B67-AC9A-5B49-9A9D-92039C586868}" type="datetime1">
              <a:rPr lang="en-US"/>
              <a:pPr/>
              <a:t>11/10/2016</a:t>
            </a:fld>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fld id="{F06AE50C-ECFB-7242-8DA5-C9E3431E08C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1295400"/>
          </a:xfrm>
          <a:prstGeom prst="rect">
            <a:avLst/>
          </a:prstGeom>
          <a:solidFill>
            <a:srgbClr val="084D8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04509" y="419100"/>
            <a:ext cx="1837345" cy="457200"/>
          </a:xfrm>
          <a:prstGeom prst="rect">
            <a:avLst/>
          </a:prstGeom>
          <a:noFill/>
          <a:ln w="9525">
            <a:noFill/>
            <a:miter lim="800000"/>
            <a:headEnd/>
            <a:tailEnd/>
          </a:ln>
        </p:spPr>
      </p:pic>
      <p:sp>
        <p:nvSpPr>
          <p:cNvPr id="2" name="Title 1"/>
          <p:cNvSpPr>
            <a:spLocks noGrp="1"/>
          </p:cNvSpPr>
          <p:nvPr>
            <p:ph type="title"/>
          </p:nvPr>
        </p:nvSpPr>
        <p:spPr>
          <a:xfrm>
            <a:off x="2438400" y="0"/>
            <a:ext cx="6400800" cy="1295400"/>
          </a:xfrm>
        </p:spPr>
        <p:txBody>
          <a:bodyPr/>
          <a:lstStyle>
            <a:lvl1pPr algn="r">
              <a:defRPr sz="3800">
                <a:solidFill>
                  <a:schemeClr val="bg1"/>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457200" y="1676400"/>
            <a:ext cx="8229600" cy="4495800"/>
          </a:xfrm>
          <a:prstGeom prst="rect">
            <a:avLst/>
          </a:prstGeom>
        </p:spPr>
        <p:txBody>
          <a:bodyPr/>
          <a:lstStyle>
            <a:lvl1pPr marL="228600" indent="-228600">
              <a:buClr>
                <a:srgbClr val="EA8B54"/>
              </a:buClr>
              <a:defRPr/>
            </a:lvl1pPr>
            <a:lvl2pPr marL="548640" indent="-274320">
              <a:lnSpc>
                <a:spcPct val="100000"/>
              </a:lnSpc>
              <a:buFont typeface="Arial"/>
              <a:buChar char="•"/>
              <a:defRPr/>
            </a:lvl2pPr>
            <a:lvl3pPr marL="822960" indent="-274320">
              <a:buClr>
                <a:srgbClr val="A8ADB5"/>
              </a:buClr>
              <a:buFont typeface="Lucida Grande"/>
              <a:buChar char="-"/>
              <a:defRPr/>
            </a:lvl3pPr>
            <a:lvl4pPr marL="1097280" indent="-274320">
              <a:buClr>
                <a:srgbClr val="A8ADB5"/>
              </a:buClr>
              <a:buFont typeface="Wingdings" charset="2"/>
              <a:buChar char="§"/>
              <a:defRPr/>
            </a:lvl4pPr>
            <a:lvl5pPr marL="1097280" indent="-274320">
              <a:buClr>
                <a:srgbClr val="A8ADB5"/>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fld id="{1A5F479E-5D6E-A349-8A8F-CE30CEAF60A2}" type="datetime1">
              <a:rPr lang="en-US"/>
              <a:pPr/>
              <a:t>11/10/2016</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2361BF64-08F4-7F48-820D-69E3F861761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3"/>
          <p:cNvSpPr>
            <a:spLocks noGrp="1"/>
          </p:cNvSpPr>
          <p:nvPr>
            <p:ph sz="half" idx="13"/>
          </p:nvPr>
        </p:nvSpPr>
        <p:spPr>
          <a:xfrm>
            <a:off x="457200" y="1828801"/>
            <a:ext cx="4040188" cy="4297362"/>
          </a:xfrm>
          <a:prstGeom prst="rect">
            <a:avLst/>
          </a:prstGeom>
        </p:spPr>
        <p:txBody>
          <a:bodyPr/>
          <a:lstStyle>
            <a:lvl1pPr marL="274320" indent="-274320">
              <a:defRPr sz="2400"/>
            </a:lvl1pPr>
            <a:lvl2pPr marL="274320" indent="-274320">
              <a:defRPr sz="2000"/>
            </a:lvl2pPr>
            <a:lvl3pPr marL="274320" indent="-274320">
              <a:defRPr sz="1800"/>
            </a:lvl3pPr>
            <a:lvl4pPr marL="274320" indent="-274320">
              <a:defRPr sz="1600"/>
            </a:lvl4pPr>
            <a:lvl5pPr marL="274320" indent="-27432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3"/>
          <p:cNvSpPr>
            <a:spLocks noGrp="1"/>
          </p:cNvSpPr>
          <p:nvPr>
            <p:ph sz="half" idx="14"/>
          </p:nvPr>
        </p:nvSpPr>
        <p:spPr>
          <a:xfrm>
            <a:off x="4647657" y="1828801"/>
            <a:ext cx="4040188" cy="4297362"/>
          </a:xfrm>
          <a:prstGeom prst="rect">
            <a:avLst/>
          </a:prstGeom>
        </p:spPr>
        <p:txBody>
          <a:bodyPr/>
          <a:lstStyle>
            <a:lvl1pPr marL="274320" indent="-274320">
              <a:defRPr sz="2400"/>
            </a:lvl1pPr>
            <a:lvl2pPr marL="274320" indent="-274320">
              <a:defRPr sz="2000"/>
            </a:lvl2pPr>
            <a:lvl3pPr marL="274320" indent="-274320">
              <a:defRPr sz="1800"/>
            </a:lvl3pPr>
            <a:lvl4pPr marL="274320" indent="-274320">
              <a:defRPr sz="1600"/>
            </a:lvl4pPr>
            <a:lvl5pPr marL="274320" indent="-27432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5"/>
          </p:nvPr>
        </p:nvSpPr>
        <p:spPr/>
        <p:txBody>
          <a:bodyPr/>
          <a:lstStyle>
            <a:lvl1pPr>
              <a:defRPr/>
            </a:lvl1pPr>
          </a:lstStyle>
          <a:p>
            <a:fld id="{D5EB4689-BFEF-714C-BD7D-F16E6D88A329}" type="datetime1">
              <a:rPr lang="en-US"/>
              <a:pPr/>
              <a:t>11/10/2016</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A4428413-580B-2949-AD66-D6D61F7C9A8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85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93838"/>
            <a:ext cx="4040188" cy="639762"/>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33600"/>
            <a:ext cx="4040188" cy="3687763"/>
          </a:xfrm>
          <a:prstGeom prst="rect">
            <a:avLst/>
          </a:prstGeom>
        </p:spPr>
        <p:txBody>
          <a:bodyPr/>
          <a:lstStyle>
            <a:lvl1pPr marL="274320" indent="-274320">
              <a:defRPr sz="2400"/>
            </a:lvl1pPr>
            <a:lvl2pPr marL="274320" indent="-274320">
              <a:defRPr sz="2000"/>
            </a:lvl2pPr>
            <a:lvl3pPr marL="274320" indent="-274320">
              <a:defRPr sz="1800"/>
            </a:lvl3pPr>
            <a:lvl4pPr marL="274320" indent="-274320">
              <a:defRPr sz="1600"/>
            </a:lvl4pPr>
            <a:lvl5pPr marL="274320" indent="-27432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93838"/>
            <a:ext cx="4041775" cy="639762"/>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half" idx="13"/>
          </p:nvPr>
        </p:nvSpPr>
        <p:spPr>
          <a:xfrm>
            <a:off x="4647657" y="2133600"/>
            <a:ext cx="4040188" cy="3687763"/>
          </a:xfrm>
          <a:prstGeom prst="rect">
            <a:avLst/>
          </a:prstGeom>
        </p:spPr>
        <p:txBody>
          <a:bodyPr/>
          <a:lstStyle>
            <a:lvl1pPr marL="274320" indent="-274320">
              <a:defRPr sz="2400"/>
            </a:lvl1pPr>
            <a:lvl2pPr marL="274320" indent="-274320">
              <a:defRPr sz="2000"/>
            </a:lvl2pPr>
            <a:lvl3pPr marL="274320" indent="-274320">
              <a:defRPr sz="1800"/>
            </a:lvl3pPr>
            <a:lvl4pPr marL="274320" indent="-274320">
              <a:defRPr sz="1600"/>
            </a:lvl4pPr>
            <a:lvl5pPr marL="274320" indent="-27432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4"/>
          </p:nvPr>
        </p:nvSpPr>
        <p:spPr/>
        <p:txBody>
          <a:bodyPr/>
          <a:lstStyle>
            <a:lvl1pPr>
              <a:defRPr/>
            </a:lvl1pPr>
          </a:lstStyle>
          <a:p>
            <a:fld id="{2D603D67-51BF-E944-AC0F-8761F31789FB}" type="datetime1">
              <a:rPr lang="en-US"/>
              <a:pPr/>
              <a:t>11/10/2016</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6481F14E-0E91-4842-9A82-39E1C8C2E1D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962DBFE4-4446-EA40-A7FB-6C6C0897664A}" type="datetime1">
              <a:rPr lang="en-US"/>
              <a:pPr/>
              <a:t>11/10/2016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CE8C5DF-BEDB-2144-BC5D-D86AB674E5B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3CD8074-65AF-6848-BBE0-C8E744BE7CC3}" type="datetime1">
              <a:rPr lang="en-US"/>
              <a:pPr/>
              <a:t>11/10/2016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4BF3C79-16C3-9540-8C2E-8D31627F4023}"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logo_Small.png"/>
          <p:cNvPicPr>
            <a:picLocks noChangeAspect="1"/>
          </p:cNvPicPr>
          <p:nvPr userDrawn="1"/>
        </p:nvPicPr>
        <p:blipFill>
          <a:blip r:embed="rId2"/>
          <a:srcRect/>
          <a:stretch>
            <a:fillRect/>
          </a:stretch>
        </p:blipFill>
        <p:spPr bwMode="auto">
          <a:xfrm>
            <a:off x="457200" y="6411913"/>
            <a:ext cx="1219200" cy="295275"/>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marL="274320" indent="-274320">
              <a:buFont typeface="Arial"/>
              <a:buChar char="•"/>
              <a:defRPr sz="3200"/>
            </a:lvl1pPr>
            <a:lvl2pPr marL="274320" indent="-274320">
              <a:buFont typeface="Arial"/>
              <a:buChar char="•"/>
              <a:defRPr sz="2800"/>
            </a:lvl2pPr>
            <a:lvl3pPr marL="274320" indent="-274320">
              <a:buFont typeface="Arial"/>
              <a:buChar char="•"/>
              <a:defRPr sz="2400"/>
            </a:lvl3pPr>
            <a:lvl4pPr marL="274320" indent="-274320">
              <a:buFont typeface="Arial"/>
              <a:buChar char="•"/>
              <a:defRPr sz="2000"/>
            </a:lvl4pPr>
            <a:lvl5pPr marL="274320" indent="-274320">
              <a:buFont typeface="Arial"/>
              <a:buChar cha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6C27A870-BFD3-BF4B-8416-459D5B5F457B}" type="datetime1">
              <a:rPr lang="en-US"/>
              <a:pPr/>
              <a:t>11/10/2016</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D3982DDE-476A-0049-973B-F6DE8FCC3F7E}"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0"/>
            <a:ext cx="8229600" cy="414338"/>
          </a:xfrm>
        </p:spPr>
        <p:txBody>
          <a:bodyPr lIns="0"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9144000" cy="4876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457200" y="5367338"/>
            <a:ext cx="8229600" cy="804862"/>
          </a:xfrm>
          <a:prstGeom prst="rect">
            <a:avLst/>
          </a:prstGeom>
        </p:spPr>
        <p:txBody>
          <a:bodyPr lIns="0"/>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45AF372-6362-2449-8A3C-AC466C26D564}" type="datetime1">
              <a:rPr lang="en-US"/>
              <a:pPr/>
              <a:t>11/10/2016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53EB98C-860C-1844-ADD6-CDD6FE03DA57}"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83C0F5C-0D02-B54D-AD7E-BF6614859D73}" type="datetime1">
              <a:rPr lang="en-US"/>
              <a:pPr/>
              <a:t>11/10/2016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B435EB5-1CBA-764D-B7FD-44420795E80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6" descr="BG.jpg"/>
          <p:cNvPicPr>
            <a:picLocks noChangeAspect="1"/>
          </p:cNvPicPr>
          <p:nvPr userDrawn="1"/>
        </p:nvPicPr>
        <p:blipFill>
          <a:blip r:embed="rId2"/>
          <a:srcRect/>
          <a:stretch>
            <a:fillRect/>
          </a:stretch>
        </p:blipFill>
        <p:spPr bwMode="auto">
          <a:xfrm>
            <a:off x="4763" y="0"/>
            <a:ext cx="9144000" cy="6858000"/>
          </a:xfrm>
          <a:prstGeom prst="rect">
            <a:avLst/>
          </a:prstGeom>
          <a:noFill/>
          <a:ln w="9525">
            <a:noFill/>
            <a:miter lim="800000"/>
            <a:headEnd/>
            <a:tailEnd/>
          </a:ln>
        </p:spPr>
      </p:pic>
      <p:sp>
        <p:nvSpPr>
          <p:cNvPr id="5" name="Rectangle 4"/>
          <p:cNvSpPr/>
          <p:nvPr userDrawn="1"/>
        </p:nvSpPr>
        <p:spPr>
          <a:xfrm>
            <a:off x="0" y="1905000"/>
            <a:ext cx="6553200" cy="3024188"/>
          </a:xfrm>
          <a:prstGeom prst="rect">
            <a:avLst/>
          </a:prstGeom>
          <a:solidFill>
            <a:srgbClr val="E577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userDrawn="1"/>
        </p:nvCxnSpPr>
        <p:spPr>
          <a:xfrm>
            <a:off x="514350" y="3505200"/>
            <a:ext cx="5526088" cy="0"/>
          </a:xfrm>
          <a:prstGeom prst="line">
            <a:avLst/>
          </a:prstGeom>
          <a:ln>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57200" y="6412317"/>
            <a:ext cx="1219200" cy="294467"/>
          </a:xfrm>
          <a:prstGeom prst="rect">
            <a:avLst/>
          </a:prstGeom>
          <a:noFill/>
          <a:ln w="9525">
            <a:noFill/>
            <a:miter lim="800000"/>
            <a:headEnd/>
            <a:tailEnd/>
          </a:ln>
        </p:spPr>
      </p:pic>
      <p:sp>
        <p:nvSpPr>
          <p:cNvPr id="2" name="Title 1"/>
          <p:cNvSpPr>
            <a:spLocks noGrp="1"/>
          </p:cNvSpPr>
          <p:nvPr>
            <p:ph type="title"/>
          </p:nvPr>
        </p:nvSpPr>
        <p:spPr>
          <a:xfrm>
            <a:off x="513557" y="2133599"/>
            <a:ext cx="5526087" cy="1371601"/>
          </a:xfrm>
        </p:spPr>
        <p:txBody>
          <a:bodyPr anchor="b"/>
          <a:lstStyle>
            <a:lvl1pPr algn="l">
              <a:defRPr sz="42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557" y="3581400"/>
            <a:ext cx="5526087" cy="990600"/>
          </a:xfrm>
          <a:prstGeom prst="rect">
            <a:avLst/>
          </a:prstGeom>
        </p:spPr>
        <p:txBody>
          <a:bodyPr>
            <a:normAutofit/>
          </a:bodyPr>
          <a:lstStyle>
            <a:lvl1pPr marL="0" indent="0">
              <a:buNone/>
              <a:defRPr sz="20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fld id="{B2B55B3C-5691-4E4D-B7FA-620947B4FC38}" type="datetime1">
              <a:rPr lang="en-US"/>
              <a:pPr/>
              <a:t>11/10/2016</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1DB3A203-C32B-1847-84DD-66AA256F8B6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p:cNvSpPr/>
          <p:nvPr userDrawn="1"/>
        </p:nvSpPr>
        <p:spPr>
          <a:xfrm>
            <a:off x="0" y="0"/>
            <a:ext cx="9144000" cy="914400"/>
          </a:xfrm>
          <a:prstGeom prst="rect">
            <a:avLst/>
          </a:prstGeom>
          <a:solidFill>
            <a:srgbClr val="E577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04508" y="228600"/>
            <a:ext cx="1837345" cy="4572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828800"/>
            <a:ext cx="8229600" cy="4297363"/>
          </a:xfrm>
          <a:prstGeom prst="rect">
            <a:avLst/>
          </a:prstGeom>
        </p:spPr>
        <p:txBody>
          <a:bodyPr/>
          <a:lstStyle>
            <a:lvl1pPr marL="228600" indent="-228600">
              <a:buClr>
                <a:srgbClr val="EA8B54"/>
              </a:buClr>
              <a:defRPr/>
            </a:lvl1pPr>
            <a:lvl2pPr marL="548640" indent="-274320">
              <a:lnSpc>
                <a:spcPct val="100000"/>
              </a:lnSpc>
              <a:buFont typeface="Arial"/>
              <a:buChar char="•"/>
              <a:defRPr/>
            </a:lvl2pPr>
            <a:lvl3pPr marL="822960" indent="-274320">
              <a:buClr>
                <a:srgbClr val="A8ADB5"/>
              </a:buClr>
              <a:buFont typeface="Lucida Grande"/>
              <a:buChar char="-"/>
              <a:defRPr/>
            </a:lvl3pPr>
            <a:lvl4pPr marL="1097280" indent="-274320">
              <a:buClr>
                <a:srgbClr val="A8ADB5"/>
              </a:buClr>
              <a:buFont typeface="Wingdings" charset="2"/>
              <a:buChar char="§"/>
              <a:defRPr/>
            </a:lvl4pPr>
            <a:lvl5pPr marL="1097280" indent="-274320">
              <a:buClr>
                <a:srgbClr val="A8ADB5"/>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3"/>
          </p:nvPr>
        </p:nvSpPr>
        <p:spPr>
          <a:xfrm>
            <a:off x="5334000" y="228600"/>
            <a:ext cx="3429000" cy="457201"/>
          </a:xfrm>
          <a:prstGeom prst="rect">
            <a:avLst/>
          </a:prstGeom>
        </p:spPr>
        <p:txBody>
          <a:bodyPr anchor="ctr"/>
          <a:lstStyle>
            <a:lvl1pPr algn="r">
              <a:buNone/>
              <a:defRPr sz="2000">
                <a:solidFill>
                  <a:schemeClr val="bg1"/>
                </a:solidFill>
              </a:defRPr>
            </a:lvl1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fld id="{BF5C915A-DC05-7348-92B5-68B19C35D952}" type="datetime1">
              <a:rPr lang="en-US"/>
              <a:pPr/>
              <a:t>11/10/2016</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E38FC229-5150-B141-9C68-CE2B6C29CF6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BG.jpg"/>
          <p:cNvPicPr>
            <a:picLocks noChangeAspect="1"/>
          </p:cNvPicPr>
          <p:nvPr userDrawn="1"/>
        </p:nvPicPr>
        <p:blipFill>
          <a:blip r:embed="rId2"/>
          <a:srcRect/>
          <a:stretch>
            <a:fillRect/>
          </a:stretch>
        </p:blipFill>
        <p:spPr bwMode="auto">
          <a:xfrm>
            <a:off x="4763" y="0"/>
            <a:ext cx="9144000" cy="6858000"/>
          </a:xfrm>
          <a:prstGeom prst="rect">
            <a:avLst/>
          </a:prstGeom>
          <a:noFill/>
          <a:ln w="9525">
            <a:noFill/>
            <a:miter lim="800000"/>
            <a:headEnd/>
            <a:tailEnd/>
          </a:ln>
        </p:spPr>
      </p:pic>
      <p:sp>
        <p:nvSpPr>
          <p:cNvPr id="5" name="Rectangle 4"/>
          <p:cNvSpPr/>
          <p:nvPr userDrawn="1"/>
        </p:nvSpPr>
        <p:spPr>
          <a:xfrm>
            <a:off x="0" y="1905000"/>
            <a:ext cx="6553200" cy="3024188"/>
          </a:xfrm>
          <a:prstGeom prst="rect">
            <a:avLst/>
          </a:prstGeom>
          <a:solidFill>
            <a:srgbClr val="81B0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A8ADB5"/>
              </a:solidFill>
            </a:endParaRPr>
          </a:p>
        </p:txBody>
      </p:sp>
      <p:cxnSp>
        <p:nvCxnSpPr>
          <p:cNvPr id="6" name="Straight Connector 5"/>
          <p:cNvCxnSpPr/>
          <p:nvPr userDrawn="1"/>
        </p:nvCxnSpPr>
        <p:spPr>
          <a:xfrm>
            <a:off x="514350" y="3505200"/>
            <a:ext cx="5526088" cy="0"/>
          </a:xfrm>
          <a:prstGeom prst="line">
            <a:avLst/>
          </a:prstGeom>
          <a:ln>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57200" y="6412317"/>
            <a:ext cx="1219200" cy="294467"/>
          </a:xfrm>
          <a:prstGeom prst="rect">
            <a:avLst/>
          </a:prstGeom>
          <a:noFill/>
          <a:ln w="9525">
            <a:noFill/>
            <a:miter lim="800000"/>
            <a:headEnd/>
            <a:tailEnd/>
          </a:ln>
        </p:spPr>
      </p:pic>
      <p:sp>
        <p:nvSpPr>
          <p:cNvPr id="2" name="Title 1"/>
          <p:cNvSpPr>
            <a:spLocks noGrp="1"/>
          </p:cNvSpPr>
          <p:nvPr>
            <p:ph type="title"/>
          </p:nvPr>
        </p:nvSpPr>
        <p:spPr>
          <a:xfrm>
            <a:off x="513557" y="2133599"/>
            <a:ext cx="5526087" cy="1371601"/>
          </a:xfrm>
        </p:spPr>
        <p:txBody>
          <a:bodyPr anchor="b"/>
          <a:lstStyle>
            <a:lvl1pPr algn="l">
              <a:defRPr sz="42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557" y="3581400"/>
            <a:ext cx="5526087" cy="990600"/>
          </a:xfrm>
          <a:prstGeom prst="rect">
            <a:avLst/>
          </a:prstGeom>
        </p:spPr>
        <p:txBody>
          <a:bodyPr>
            <a:normAutofit/>
          </a:bodyPr>
          <a:lstStyle>
            <a:lvl1pPr marL="0" indent="0">
              <a:buNone/>
              <a:defRPr sz="20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fld id="{1A19D207-EED9-0E4A-AB6B-0916C97FA1BD}" type="datetime1">
              <a:rPr lang="en-US"/>
              <a:pPr/>
              <a:t>11/10/2016</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F1905FF1-AF55-C94E-A507-64AE500B630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p:cNvSpPr/>
          <p:nvPr userDrawn="1"/>
        </p:nvSpPr>
        <p:spPr>
          <a:xfrm>
            <a:off x="0" y="0"/>
            <a:ext cx="9144000" cy="914400"/>
          </a:xfrm>
          <a:prstGeom prst="rect">
            <a:avLst/>
          </a:prstGeom>
          <a:solidFill>
            <a:srgbClr val="81B0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04509" y="228600"/>
            <a:ext cx="1837345" cy="4572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14" name="Text Placeholder 12"/>
          <p:cNvSpPr>
            <a:spLocks noGrp="1"/>
          </p:cNvSpPr>
          <p:nvPr>
            <p:ph type="body" sz="quarter" idx="13"/>
          </p:nvPr>
        </p:nvSpPr>
        <p:spPr>
          <a:xfrm>
            <a:off x="5334000" y="228600"/>
            <a:ext cx="3429000" cy="457201"/>
          </a:xfrm>
          <a:prstGeom prst="rect">
            <a:avLst/>
          </a:prstGeom>
        </p:spPr>
        <p:txBody>
          <a:bodyPr anchor="ctr"/>
          <a:lstStyle>
            <a:lvl1pPr algn="r">
              <a:buNone/>
              <a:defRPr sz="2000">
                <a:solidFill>
                  <a:schemeClr val="bg1"/>
                </a:solidFill>
              </a:defRPr>
            </a:lvl1pPr>
          </a:lstStyle>
          <a:p>
            <a:pPr lvl="0"/>
            <a:r>
              <a:rPr lang="en-US" smtClean="0"/>
              <a:t>Click to edit Master text styles</a:t>
            </a:r>
          </a:p>
        </p:txBody>
      </p:sp>
      <p:sp>
        <p:nvSpPr>
          <p:cNvPr id="10" name="Content Placeholder 2"/>
          <p:cNvSpPr>
            <a:spLocks noGrp="1"/>
          </p:cNvSpPr>
          <p:nvPr>
            <p:ph idx="1"/>
          </p:nvPr>
        </p:nvSpPr>
        <p:spPr>
          <a:xfrm>
            <a:off x="457200" y="1828800"/>
            <a:ext cx="8229600" cy="4297363"/>
          </a:xfrm>
          <a:prstGeom prst="rect">
            <a:avLst/>
          </a:prstGeom>
        </p:spPr>
        <p:txBody>
          <a:bodyPr/>
          <a:lstStyle>
            <a:lvl1pPr marL="228600" indent="-228600">
              <a:buClr>
                <a:srgbClr val="EA8B54"/>
              </a:buClr>
              <a:defRPr/>
            </a:lvl1pPr>
            <a:lvl2pPr marL="548640" indent="-274320">
              <a:lnSpc>
                <a:spcPct val="100000"/>
              </a:lnSpc>
              <a:buFont typeface="Arial"/>
              <a:buChar char="•"/>
              <a:defRPr/>
            </a:lvl2pPr>
            <a:lvl3pPr marL="822960" indent="-274320">
              <a:buClr>
                <a:srgbClr val="A8ADB5"/>
              </a:buClr>
              <a:buFont typeface="Lucida Grande"/>
              <a:buChar char="-"/>
              <a:defRPr/>
            </a:lvl3pPr>
            <a:lvl4pPr marL="1097280" indent="-274320">
              <a:buClr>
                <a:srgbClr val="A8ADB5"/>
              </a:buClr>
              <a:buFont typeface="Wingdings" charset="2"/>
              <a:buChar char="§"/>
              <a:defRPr/>
            </a:lvl4pPr>
            <a:lvl5pPr marL="1097280" indent="-274320">
              <a:buClr>
                <a:srgbClr val="A8ADB5"/>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4"/>
          </p:nvPr>
        </p:nvSpPr>
        <p:spPr/>
        <p:txBody>
          <a:bodyPr/>
          <a:lstStyle>
            <a:lvl1pPr>
              <a:defRPr/>
            </a:lvl1pPr>
          </a:lstStyle>
          <a:p>
            <a:fld id="{E8AA510E-923B-1D4D-ADA7-D6FAAC50F2AF}" type="datetime1">
              <a:rPr lang="en-US"/>
              <a:pPr/>
              <a:t>11/10/2016</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FFD1259D-FF11-8644-BD7D-A059B17AC72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4" name="Picture 6" descr="BG.jpg"/>
          <p:cNvPicPr>
            <a:picLocks noChangeAspect="1"/>
          </p:cNvPicPr>
          <p:nvPr userDrawn="1"/>
        </p:nvPicPr>
        <p:blipFill>
          <a:blip r:embed="rId2"/>
          <a:srcRect/>
          <a:stretch>
            <a:fillRect/>
          </a:stretch>
        </p:blipFill>
        <p:spPr bwMode="auto">
          <a:xfrm>
            <a:off x="4763" y="0"/>
            <a:ext cx="9144000" cy="6858000"/>
          </a:xfrm>
          <a:prstGeom prst="rect">
            <a:avLst/>
          </a:prstGeom>
          <a:noFill/>
          <a:ln w="9525">
            <a:noFill/>
            <a:miter lim="800000"/>
            <a:headEnd/>
            <a:tailEnd/>
          </a:ln>
        </p:spPr>
      </p:pic>
      <p:sp>
        <p:nvSpPr>
          <p:cNvPr id="5" name="Rectangle 4"/>
          <p:cNvSpPr/>
          <p:nvPr userDrawn="1"/>
        </p:nvSpPr>
        <p:spPr>
          <a:xfrm>
            <a:off x="0" y="1905000"/>
            <a:ext cx="6553200" cy="3024188"/>
          </a:xfrm>
          <a:prstGeom prst="rect">
            <a:avLst/>
          </a:prstGeom>
          <a:solidFill>
            <a:srgbClr val="4C99C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userDrawn="1"/>
        </p:nvCxnSpPr>
        <p:spPr>
          <a:xfrm>
            <a:off x="514350" y="3505200"/>
            <a:ext cx="5526088" cy="0"/>
          </a:xfrm>
          <a:prstGeom prst="line">
            <a:avLst/>
          </a:prstGeom>
          <a:ln>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57200" y="6412317"/>
            <a:ext cx="1219200" cy="294467"/>
          </a:xfrm>
          <a:prstGeom prst="rect">
            <a:avLst/>
          </a:prstGeom>
          <a:noFill/>
          <a:ln w="9525">
            <a:noFill/>
            <a:miter lim="800000"/>
            <a:headEnd/>
            <a:tailEnd/>
          </a:ln>
        </p:spPr>
      </p:pic>
      <p:sp>
        <p:nvSpPr>
          <p:cNvPr id="2" name="Title 1"/>
          <p:cNvSpPr>
            <a:spLocks noGrp="1"/>
          </p:cNvSpPr>
          <p:nvPr>
            <p:ph type="title"/>
          </p:nvPr>
        </p:nvSpPr>
        <p:spPr>
          <a:xfrm>
            <a:off x="513557" y="2133599"/>
            <a:ext cx="5526087" cy="1371601"/>
          </a:xfrm>
        </p:spPr>
        <p:txBody>
          <a:bodyPr anchor="b"/>
          <a:lstStyle>
            <a:lvl1pPr algn="l">
              <a:defRPr sz="42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557" y="3581400"/>
            <a:ext cx="5526087" cy="990600"/>
          </a:xfrm>
          <a:prstGeom prst="rect">
            <a:avLst/>
          </a:prstGeom>
        </p:spPr>
        <p:txBody>
          <a:bodyPr>
            <a:normAutofit/>
          </a:bodyPr>
          <a:lstStyle>
            <a:lvl1pPr marL="0" indent="0">
              <a:buNone/>
              <a:defRPr sz="20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fld id="{61084992-DC96-FB45-83CB-CEE425E14A40}" type="datetime1">
              <a:rPr lang="en-US"/>
              <a:pPr/>
              <a:t>11/10/2016</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82C26702-2FA7-4846-B1AD-9F3FBB1CF8A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p:cNvSpPr/>
          <p:nvPr userDrawn="1"/>
        </p:nvSpPr>
        <p:spPr>
          <a:xfrm>
            <a:off x="0" y="0"/>
            <a:ext cx="9144000" cy="914400"/>
          </a:xfrm>
          <a:prstGeom prst="rect">
            <a:avLst/>
          </a:prstGeom>
          <a:solidFill>
            <a:srgbClr val="4C99C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84D86"/>
              </a:solidFill>
            </a:endParaRPr>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04509" y="228600"/>
            <a:ext cx="1837345" cy="4572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14" name="Text Placeholder 12"/>
          <p:cNvSpPr>
            <a:spLocks noGrp="1"/>
          </p:cNvSpPr>
          <p:nvPr>
            <p:ph type="body" sz="quarter" idx="13"/>
          </p:nvPr>
        </p:nvSpPr>
        <p:spPr>
          <a:xfrm>
            <a:off x="5334000" y="228600"/>
            <a:ext cx="3429000" cy="457201"/>
          </a:xfrm>
          <a:prstGeom prst="rect">
            <a:avLst/>
          </a:prstGeom>
        </p:spPr>
        <p:txBody>
          <a:bodyPr anchor="ctr"/>
          <a:lstStyle>
            <a:lvl1pPr algn="r">
              <a:buNone/>
              <a:defRPr sz="2000">
                <a:solidFill>
                  <a:schemeClr val="bg1"/>
                </a:solidFill>
              </a:defRPr>
            </a:lvl1pPr>
          </a:lstStyle>
          <a:p>
            <a:pPr lvl="0"/>
            <a:r>
              <a:rPr lang="en-US" smtClean="0"/>
              <a:t>Click to edit Master text styles</a:t>
            </a:r>
          </a:p>
        </p:txBody>
      </p:sp>
      <p:sp>
        <p:nvSpPr>
          <p:cNvPr id="10" name="Content Placeholder 2"/>
          <p:cNvSpPr>
            <a:spLocks noGrp="1"/>
          </p:cNvSpPr>
          <p:nvPr>
            <p:ph idx="1"/>
          </p:nvPr>
        </p:nvSpPr>
        <p:spPr>
          <a:xfrm>
            <a:off x="457200" y="1828800"/>
            <a:ext cx="8229600" cy="4297363"/>
          </a:xfrm>
          <a:prstGeom prst="rect">
            <a:avLst/>
          </a:prstGeom>
        </p:spPr>
        <p:txBody>
          <a:bodyPr/>
          <a:lstStyle>
            <a:lvl1pPr marL="228600" indent="-228600">
              <a:buClr>
                <a:srgbClr val="EA8B54"/>
              </a:buClr>
              <a:defRPr/>
            </a:lvl1pPr>
            <a:lvl2pPr marL="548640" indent="-274320">
              <a:lnSpc>
                <a:spcPct val="100000"/>
              </a:lnSpc>
              <a:buFont typeface="Arial"/>
              <a:buChar char="•"/>
              <a:defRPr/>
            </a:lvl2pPr>
            <a:lvl3pPr marL="822960" indent="-274320">
              <a:buClr>
                <a:srgbClr val="A8ADB5"/>
              </a:buClr>
              <a:buFont typeface="Lucida Grande"/>
              <a:buChar char="-"/>
              <a:defRPr/>
            </a:lvl3pPr>
            <a:lvl4pPr marL="1097280" indent="-274320">
              <a:buClr>
                <a:srgbClr val="A8ADB5"/>
              </a:buClr>
              <a:buFont typeface="Wingdings" charset="2"/>
              <a:buChar char="§"/>
              <a:defRPr/>
            </a:lvl4pPr>
            <a:lvl5pPr marL="1097280" indent="-274320">
              <a:buClr>
                <a:srgbClr val="A8ADB5"/>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4"/>
          </p:nvPr>
        </p:nvSpPr>
        <p:spPr/>
        <p:txBody>
          <a:bodyPr/>
          <a:lstStyle>
            <a:lvl1pPr>
              <a:defRPr/>
            </a:lvl1pPr>
          </a:lstStyle>
          <a:p>
            <a:fld id="{FDC13F63-8C47-9543-AB07-E5794631471F}" type="datetime1">
              <a:rPr lang="en-US"/>
              <a:pPr/>
              <a:t>11/10/2016</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73E0C806-183C-234B-B4F0-7F50095A7F2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6" descr="BG.jpg"/>
          <p:cNvPicPr>
            <a:picLocks noChangeAspect="1"/>
          </p:cNvPicPr>
          <p:nvPr userDrawn="1"/>
        </p:nvPicPr>
        <p:blipFill>
          <a:blip r:embed="rId2"/>
          <a:srcRect/>
          <a:stretch>
            <a:fillRect/>
          </a:stretch>
        </p:blipFill>
        <p:spPr bwMode="auto">
          <a:xfrm>
            <a:off x="4763" y="0"/>
            <a:ext cx="9144000" cy="6858000"/>
          </a:xfrm>
          <a:prstGeom prst="rect">
            <a:avLst/>
          </a:prstGeom>
          <a:noFill/>
          <a:ln w="9525">
            <a:noFill/>
            <a:miter lim="800000"/>
            <a:headEnd/>
            <a:tailEnd/>
          </a:ln>
        </p:spPr>
      </p:pic>
      <p:sp>
        <p:nvSpPr>
          <p:cNvPr id="5" name="Rectangle 4"/>
          <p:cNvSpPr/>
          <p:nvPr userDrawn="1"/>
        </p:nvSpPr>
        <p:spPr>
          <a:xfrm>
            <a:off x="0" y="1905000"/>
            <a:ext cx="6553200" cy="3024188"/>
          </a:xfrm>
          <a:prstGeom prst="rect">
            <a:avLst/>
          </a:prstGeom>
          <a:solidFill>
            <a:srgbClr val="084D8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userDrawn="1"/>
        </p:nvCxnSpPr>
        <p:spPr>
          <a:xfrm>
            <a:off x="514350" y="3505200"/>
            <a:ext cx="5526088" cy="0"/>
          </a:xfrm>
          <a:prstGeom prst="line">
            <a:avLst/>
          </a:prstGeom>
          <a:ln>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57200" y="6412317"/>
            <a:ext cx="1219200" cy="294467"/>
          </a:xfrm>
          <a:prstGeom prst="rect">
            <a:avLst/>
          </a:prstGeom>
          <a:noFill/>
          <a:ln w="9525">
            <a:noFill/>
            <a:miter lim="800000"/>
            <a:headEnd/>
            <a:tailEnd/>
          </a:ln>
        </p:spPr>
      </p:pic>
      <p:sp>
        <p:nvSpPr>
          <p:cNvPr id="2" name="Title 1"/>
          <p:cNvSpPr>
            <a:spLocks noGrp="1"/>
          </p:cNvSpPr>
          <p:nvPr>
            <p:ph type="title"/>
          </p:nvPr>
        </p:nvSpPr>
        <p:spPr>
          <a:xfrm>
            <a:off x="513557" y="2133599"/>
            <a:ext cx="5526087" cy="1371601"/>
          </a:xfrm>
        </p:spPr>
        <p:txBody>
          <a:bodyPr anchor="b"/>
          <a:lstStyle>
            <a:lvl1pPr algn="l">
              <a:defRPr sz="42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557" y="3581400"/>
            <a:ext cx="5526087" cy="990600"/>
          </a:xfrm>
          <a:prstGeom prst="rect">
            <a:avLst/>
          </a:prstGeom>
        </p:spPr>
        <p:txBody>
          <a:bodyPr>
            <a:normAutofit/>
          </a:bodyPr>
          <a:lstStyle>
            <a:lvl1pPr marL="0" indent="0">
              <a:buNone/>
              <a:defRPr sz="20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fld id="{620C4B68-FA8F-2044-8A47-39C51217995E}" type="datetime1">
              <a:rPr lang="en-US"/>
              <a:pPr/>
              <a:t>11/10/2016</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08A92183-A304-2944-AEC1-A37ED92425E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p:cNvSpPr/>
          <p:nvPr userDrawn="1"/>
        </p:nvSpPr>
        <p:spPr>
          <a:xfrm>
            <a:off x="0" y="0"/>
            <a:ext cx="9144000" cy="914400"/>
          </a:xfrm>
          <a:prstGeom prst="rect">
            <a:avLst/>
          </a:prstGeom>
          <a:solidFill>
            <a:srgbClr val="084D8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84D86"/>
              </a:solidFill>
            </a:endParaRPr>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04509" y="228600"/>
            <a:ext cx="1837345" cy="4572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14" name="Text Placeholder 12"/>
          <p:cNvSpPr>
            <a:spLocks noGrp="1"/>
          </p:cNvSpPr>
          <p:nvPr>
            <p:ph type="body" sz="quarter" idx="13"/>
          </p:nvPr>
        </p:nvSpPr>
        <p:spPr>
          <a:xfrm>
            <a:off x="5334000" y="228600"/>
            <a:ext cx="3429000" cy="457201"/>
          </a:xfrm>
          <a:prstGeom prst="rect">
            <a:avLst/>
          </a:prstGeom>
        </p:spPr>
        <p:txBody>
          <a:bodyPr anchor="ctr"/>
          <a:lstStyle>
            <a:lvl1pPr algn="r">
              <a:buNone/>
              <a:defRPr sz="2000">
                <a:solidFill>
                  <a:schemeClr val="bg1"/>
                </a:solidFill>
              </a:defRPr>
            </a:lvl1pPr>
          </a:lstStyle>
          <a:p>
            <a:pPr lvl="0"/>
            <a:r>
              <a:rPr lang="en-US" smtClean="0"/>
              <a:t>Click to edit Master text styles</a:t>
            </a:r>
          </a:p>
        </p:txBody>
      </p:sp>
      <p:sp>
        <p:nvSpPr>
          <p:cNvPr id="10" name="Content Placeholder 2"/>
          <p:cNvSpPr>
            <a:spLocks noGrp="1"/>
          </p:cNvSpPr>
          <p:nvPr>
            <p:ph idx="1"/>
          </p:nvPr>
        </p:nvSpPr>
        <p:spPr>
          <a:xfrm>
            <a:off x="457200" y="1828800"/>
            <a:ext cx="8229600" cy="4297363"/>
          </a:xfrm>
          <a:prstGeom prst="rect">
            <a:avLst/>
          </a:prstGeom>
        </p:spPr>
        <p:txBody>
          <a:bodyPr/>
          <a:lstStyle>
            <a:lvl1pPr marL="228600" indent="-228600">
              <a:buClr>
                <a:srgbClr val="EA8B54"/>
              </a:buClr>
              <a:defRPr/>
            </a:lvl1pPr>
            <a:lvl2pPr marL="548640" indent="-274320">
              <a:lnSpc>
                <a:spcPct val="100000"/>
              </a:lnSpc>
              <a:buFont typeface="Arial"/>
              <a:buChar char="•"/>
              <a:defRPr/>
            </a:lvl2pPr>
            <a:lvl3pPr marL="822960" indent="-274320">
              <a:buClr>
                <a:srgbClr val="A8ADB5"/>
              </a:buClr>
              <a:buFont typeface="Lucida Grande"/>
              <a:buChar char="-"/>
              <a:defRPr/>
            </a:lvl3pPr>
            <a:lvl4pPr marL="1097280" indent="-274320">
              <a:buClr>
                <a:srgbClr val="A8ADB5"/>
              </a:buClr>
              <a:buFont typeface="Wingdings" charset="2"/>
              <a:buChar char="§"/>
              <a:defRPr/>
            </a:lvl4pPr>
            <a:lvl5pPr marL="1097280" indent="-274320">
              <a:buClr>
                <a:srgbClr val="A8ADB5"/>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4"/>
          </p:nvPr>
        </p:nvSpPr>
        <p:spPr/>
        <p:txBody>
          <a:bodyPr/>
          <a:lstStyle>
            <a:lvl1pPr>
              <a:defRPr/>
            </a:lvl1pPr>
          </a:lstStyle>
          <a:p>
            <a:fld id="{1F502739-0B66-F34D-A411-566295C8B22B}" type="datetime1">
              <a:rPr lang="en-US"/>
              <a:pPr/>
              <a:t>11/10/2016</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2A36566E-68E8-6243-8D81-1B4F3B232A7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43000"/>
            <a:ext cx="8229600" cy="6858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Franklin Gothic Book" pitchFamily="-105" charset="0"/>
                <a:ea typeface="Franklin Gothic Book" pitchFamily="-105" charset="0"/>
                <a:cs typeface="Franklin Gothic Book" pitchFamily="-105" charset="0"/>
              </a:defRPr>
            </a:lvl1pPr>
          </a:lstStyle>
          <a:p>
            <a:fld id="{F53FC62F-BFDF-8E41-9BCD-0F13FF0EE149}" type="datetime1">
              <a:rPr lang="en-US"/>
              <a:pPr/>
              <a:t>11/10/2016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000" dirty="0">
                <a:solidFill>
                  <a:schemeClr val="tx1">
                    <a:tint val="75000"/>
                  </a:schemeClr>
                </a:solidFill>
                <a:latin typeface="Franklin Gothic Book"/>
                <a:ea typeface="+mn-ea"/>
                <a:cs typeface="Franklin Gothic Book"/>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Franklin Gothic Book" pitchFamily="-105" charset="0"/>
                <a:ea typeface="Franklin Gothic Book" pitchFamily="-105" charset="0"/>
                <a:cs typeface="Franklin Gothic Book" pitchFamily="-105" charset="0"/>
              </a:defRPr>
            </a:lvl1pPr>
          </a:lstStyle>
          <a:p>
            <a:fld id="{8C54FDB8-870D-E649-B1E2-CB7F189B63E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fontAlgn="base" hangingPunct="1">
        <a:spcBef>
          <a:spcPct val="0"/>
        </a:spcBef>
        <a:spcAft>
          <a:spcPct val="0"/>
        </a:spcAft>
        <a:defRPr sz="4000" kern="1200" cap="all">
          <a:solidFill>
            <a:srgbClr val="084D86"/>
          </a:solidFill>
          <a:latin typeface="Franklin Gothic Medium"/>
          <a:ea typeface="ＭＳ Ｐゴシック" pitchFamily="-105" charset="-128"/>
          <a:cs typeface="Franklin Gothic Medium"/>
        </a:defRPr>
      </a:lvl1pPr>
      <a:lvl2pPr algn="l" defTabSz="457200" rtl="0" eaLnBrk="1" fontAlgn="base" hangingPunct="1">
        <a:spcBef>
          <a:spcPct val="0"/>
        </a:spcBef>
        <a:spcAft>
          <a:spcPct val="0"/>
        </a:spcAft>
        <a:defRPr sz="4000">
          <a:solidFill>
            <a:srgbClr val="084D86"/>
          </a:solidFill>
          <a:latin typeface="Franklin Gothic Medium" pitchFamily="-105" charset="0"/>
          <a:ea typeface="ＭＳ Ｐゴシック" pitchFamily="-105" charset="-128"/>
        </a:defRPr>
      </a:lvl2pPr>
      <a:lvl3pPr algn="l" defTabSz="457200" rtl="0" eaLnBrk="1" fontAlgn="base" hangingPunct="1">
        <a:spcBef>
          <a:spcPct val="0"/>
        </a:spcBef>
        <a:spcAft>
          <a:spcPct val="0"/>
        </a:spcAft>
        <a:defRPr sz="4000">
          <a:solidFill>
            <a:srgbClr val="084D86"/>
          </a:solidFill>
          <a:latin typeface="Franklin Gothic Medium" pitchFamily="-105" charset="0"/>
          <a:ea typeface="ＭＳ Ｐゴシック" pitchFamily="-105" charset="-128"/>
        </a:defRPr>
      </a:lvl3pPr>
      <a:lvl4pPr algn="l" defTabSz="457200" rtl="0" eaLnBrk="1" fontAlgn="base" hangingPunct="1">
        <a:spcBef>
          <a:spcPct val="0"/>
        </a:spcBef>
        <a:spcAft>
          <a:spcPct val="0"/>
        </a:spcAft>
        <a:defRPr sz="4000">
          <a:solidFill>
            <a:srgbClr val="084D86"/>
          </a:solidFill>
          <a:latin typeface="Franklin Gothic Medium" pitchFamily="-105" charset="0"/>
          <a:ea typeface="ＭＳ Ｐゴシック" pitchFamily="-105" charset="-128"/>
        </a:defRPr>
      </a:lvl4pPr>
      <a:lvl5pPr algn="l" defTabSz="457200" rtl="0" eaLnBrk="1" fontAlgn="base" hangingPunct="1">
        <a:spcBef>
          <a:spcPct val="0"/>
        </a:spcBef>
        <a:spcAft>
          <a:spcPct val="0"/>
        </a:spcAft>
        <a:defRPr sz="4000">
          <a:solidFill>
            <a:srgbClr val="084D86"/>
          </a:solidFill>
          <a:latin typeface="Franklin Gothic Medium" pitchFamily="-105" charset="0"/>
          <a:ea typeface="ＭＳ Ｐゴシック" pitchFamily="-105" charset="-128"/>
        </a:defRPr>
      </a:lvl5pPr>
      <a:lvl6pPr marL="457200" algn="l" defTabSz="457200" rtl="0" eaLnBrk="1" fontAlgn="base" hangingPunct="1">
        <a:spcBef>
          <a:spcPct val="0"/>
        </a:spcBef>
        <a:spcAft>
          <a:spcPct val="0"/>
        </a:spcAft>
        <a:defRPr sz="4000">
          <a:solidFill>
            <a:srgbClr val="084D86"/>
          </a:solidFill>
          <a:latin typeface="Franklin Gothic Medium" pitchFamily="-105" charset="0"/>
          <a:ea typeface="ＭＳ Ｐゴシック" pitchFamily="-105" charset="-128"/>
        </a:defRPr>
      </a:lvl6pPr>
      <a:lvl7pPr marL="914400" algn="l" defTabSz="457200" rtl="0" eaLnBrk="1" fontAlgn="base" hangingPunct="1">
        <a:spcBef>
          <a:spcPct val="0"/>
        </a:spcBef>
        <a:spcAft>
          <a:spcPct val="0"/>
        </a:spcAft>
        <a:defRPr sz="4000">
          <a:solidFill>
            <a:srgbClr val="084D86"/>
          </a:solidFill>
          <a:latin typeface="Franklin Gothic Medium" pitchFamily="-105" charset="0"/>
          <a:ea typeface="ＭＳ Ｐゴシック" pitchFamily="-105" charset="-128"/>
        </a:defRPr>
      </a:lvl7pPr>
      <a:lvl8pPr marL="1371600" algn="l" defTabSz="457200" rtl="0" eaLnBrk="1" fontAlgn="base" hangingPunct="1">
        <a:spcBef>
          <a:spcPct val="0"/>
        </a:spcBef>
        <a:spcAft>
          <a:spcPct val="0"/>
        </a:spcAft>
        <a:defRPr sz="4000">
          <a:solidFill>
            <a:srgbClr val="084D86"/>
          </a:solidFill>
          <a:latin typeface="Franklin Gothic Medium" pitchFamily="-105" charset="0"/>
          <a:ea typeface="ＭＳ Ｐゴシック" pitchFamily="-105" charset="-128"/>
        </a:defRPr>
      </a:lvl8pPr>
      <a:lvl9pPr marL="1828800" algn="l" defTabSz="457200" rtl="0" eaLnBrk="1" fontAlgn="base" hangingPunct="1">
        <a:spcBef>
          <a:spcPct val="0"/>
        </a:spcBef>
        <a:spcAft>
          <a:spcPct val="0"/>
        </a:spcAft>
        <a:defRPr sz="4000">
          <a:solidFill>
            <a:srgbClr val="084D86"/>
          </a:solidFill>
          <a:latin typeface="Franklin Gothic Medium" pitchFamily="-105" charset="0"/>
          <a:ea typeface="ＭＳ Ｐゴシック" pitchFamily="-105" charset="-128"/>
        </a:defRPr>
      </a:lvl9pPr>
    </p:titleStyle>
    <p:bodyStyle>
      <a:lvl1pPr marL="342900" indent="-685800" algn="l" defTabSz="457200" rtl="0" eaLnBrk="1" fontAlgn="base" hangingPunct="1">
        <a:spcBef>
          <a:spcPts val="800"/>
        </a:spcBef>
        <a:spcAft>
          <a:spcPct val="0"/>
        </a:spcAft>
        <a:buClr>
          <a:srgbClr val="EA8B54"/>
        </a:buClr>
        <a:buFont typeface="Wingdings" pitchFamily="-105" charset="2"/>
        <a:buChar char="§"/>
        <a:defRPr sz="3200" kern="1200">
          <a:solidFill>
            <a:srgbClr val="404040"/>
          </a:solidFill>
          <a:latin typeface="Franklin Gothic Book"/>
          <a:ea typeface="ＭＳ Ｐゴシック" pitchFamily="-105" charset="-128"/>
          <a:cs typeface="Franklin Gothic Book"/>
        </a:defRPr>
      </a:lvl1pPr>
      <a:lvl2pPr marL="457200" indent="-514350" algn="l" defTabSz="457200" rtl="0" eaLnBrk="1" fontAlgn="base" hangingPunct="1">
        <a:spcBef>
          <a:spcPts val="800"/>
        </a:spcBef>
        <a:spcAft>
          <a:spcPct val="0"/>
        </a:spcAft>
        <a:buClr>
          <a:srgbClr val="EA8B54"/>
        </a:buClr>
        <a:buSzPct val="100000"/>
        <a:buFont typeface="Arial" pitchFamily="-105" charset="0"/>
        <a:buChar char="•"/>
        <a:defRPr sz="2800" kern="1200">
          <a:solidFill>
            <a:srgbClr val="404040"/>
          </a:solidFill>
          <a:latin typeface="Franklin Gothic Book"/>
          <a:ea typeface="ＭＳ Ｐゴシック" pitchFamily="-105" charset="-128"/>
          <a:cs typeface="Franklin Gothic Book"/>
        </a:defRPr>
      </a:lvl2pPr>
      <a:lvl3pPr marL="457200" indent="-457200" algn="l" defTabSz="457200" rtl="0" eaLnBrk="1" fontAlgn="base" hangingPunct="1">
        <a:spcBef>
          <a:spcPts val="800"/>
        </a:spcBef>
        <a:spcAft>
          <a:spcPct val="0"/>
        </a:spcAft>
        <a:buClr>
          <a:srgbClr val="EA8B54"/>
        </a:buClr>
        <a:buSzPct val="100000"/>
        <a:buFont typeface="Arial" pitchFamily="-105" charset="0"/>
        <a:buChar char="•"/>
        <a:defRPr sz="2400" kern="1200">
          <a:solidFill>
            <a:srgbClr val="404040"/>
          </a:solidFill>
          <a:latin typeface="Franklin Gothic Book"/>
          <a:ea typeface="ＭＳ Ｐゴシック" pitchFamily="-105" charset="-128"/>
          <a:cs typeface="Franklin Gothic Book"/>
        </a:defRPr>
      </a:lvl3pPr>
      <a:lvl4pPr marL="228600" indent="-457200" algn="l" defTabSz="457200" rtl="0" eaLnBrk="1" fontAlgn="base" hangingPunct="1">
        <a:spcBef>
          <a:spcPts val="800"/>
        </a:spcBef>
        <a:spcAft>
          <a:spcPct val="0"/>
        </a:spcAft>
        <a:buFont typeface="Lucida Grande" pitchFamily="-105" charset="0"/>
        <a:buChar char="-"/>
        <a:defRPr sz="2000" kern="1200">
          <a:solidFill>
            <a:srgbClr val="404040"/>
          </a:solidFill>
          <a:latin typeface="Franklin Gothic Book"/>
          <a:ea typeface="ＭＳ Ｐゴシック" pitchFamily="-105" charset="-128"/>
          <a:cs typeface="Franklin Gothic Book"/>
        </a:defRPr>
      </a:lvl4pPr>
      <a:lvl5pPr marL="228600" indent="-457200" algn="l" defTabSz="457200" rtl="0" eaLnBrk="1" fontAlgn="base" hangingPunct="1">
        <a:spcBef>
          <a:spcPts val="800"/>
        </a:spcBef>
        <a:spcAft>
          <a:spcPct val="0"/>
        </a:spcAft>
        <a:buFont typeface="Lucida Grande" pitchFamily="-105" charset="0"/>
        <a:buChar char="-"/>
        <a:defRPr sz="2000" kern="1200">
          <a:solidFill>
            <a:srgbClr val="404040"/>
          </a:solidFill>
          <a:latin typeface="Franklin Gothic Book"/>
          <a:ea typeface="ＭＳ Ｐゴシック" pitchFamily="-105"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omb.gov.on.ca/index.html"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www.city.toronto.on.ca/visitors/index.htm" TargetMode="External"/><Relationship Id="rId2" Type="http://schemas.openxmlformats.org/officeDocument/2006/relationships/image" Target="../media/image34.jpeg"/><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WINDOWS/Temporary%20Internet%20Files/Content.IE5/Temporary%20Internet%20Files/home.htm"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yorku.ca/" TargetMode="Externa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5" Type="http://schemas.openxmlformats.org/officeDocument/2006/relationships/image" Target="../media/image52.emf"/><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www.ontarioplanners.on.ca/pdf/Plan%20for%20the%20Needs%20of%20Children%20and%20Youth%20OPPI%20Call%20to%20Action%20Final%20Version.pdf"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hyperlink" Target="http://www.ontarioplanners.on.ca/pdf/Call%20to%20Action%20Age-Friendly%20Communities%20June%2018,%202009.pdf"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hyperlink" Target="http://www.ontarioplanners.on.ca/pdf/A_Call_to_Action_from_OPPI.pdf"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hyperlink" Target="http://www.ontarioplanners.on.ca/pdf/CTA_Sustainable_Ontario.pdf"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hyperlink" Target="http://www.ontarioplanners.on.ca/pdf/Plain_Transit_For_Planners_Paper.pdf"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hyperlink" Target="http://www.ontarioplanners.on.ca/pdf/Planning-and-Implementing-Active-Transportation-in-Ontario-Communities-June-21.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hyperlink" Target="http://ontarioplanners.ca/PDF/Healthy-Communities/2014/Moving-Forward-on-Active-Transportation-in-Ontario"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hyperlink" Target="http://ontarioplanners.ca/PDF/Healthy-Communities/2014/Moving-Forward-on-Active-Transportation-in-Ontario"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hyperlink" Target="http://www.cip-icu.ca/" TargetMode="External"/><Relationship Id="rId2" Type="http://schemas.openxmlformats.org/officeDocument/2006/relationships/hyperlink" Target="http://www.ontarioplanners.ca/"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565468" y="3933056"/>
            <a:ext cx="7999412" cy="1143000"/>
          </a:xfrm>
        </p:spPr>
        <p:txBody>
          <a:bodyPr/>
          <a:lstStyle/>
          <a:p>
            <a:pPr algn="ctr"/>
            <a:r>
              <a:rPr lang="en-US" altLang="en-US" dirty="0" smtClean="0">
                <a:ea typeface="Geneva" charset="-128"/>
              </a:rPr>
              <a:t/>
            </a:r>
            <a:br>
              <a:rPr lang="en-US" altLang="en-US" dirty="0" smtClean="0">
                <a:ea typeface="Geneva" charset="-128"/>
              </a:rPr>
            </a:br>
            <a:r>
              <a:rPr lang="en-US" altLang="en-US" dirty="0" smtClean="0">
                <a:ea typeface="Geneva" charset="-128"/>
              </a:rPr>
              <a:t/>
            </a:r>
            <a:br>
              <a:rPr lang="en-US" altLang="en-US" dirty="0" smtClean="0">
                <a:ea typeface="Geneva" charset="-128"/>
              </a:rPr>
            </a:br>
            <a:r>
              <a:rPr lang="en-US" altLang="en-US" dirty="0" smtClean="0">
                <a:ea typeface="Geneva" charset="-128"/>
              </a:rPr>
              <a:t/>
            </a:r>
            <a:br>
              <a:rPr lang="en-US" altLang="en-US" dirty="0" smtClean="0">
                <a:ea typeface="Geneva" charset="-128"/>
              </a:rPr>
            </a:br>
            <a:r>
              <a:rPr lang="en-US" altLang="en-US" dirty="0" smtClean="0">
                <a:ea typeface="Geneva" charset="-128"/>
              </a:rPr>
              <a:t/>
            </a:r>
            <a:br>
              <a:rPr lang="en-US" altLang="en-US" dirty="0" smtClean="0">
                <a:ea typeface="Geneva" charset="-128"/>
              </a:rPr>
            </a:br>
            <a:r>
              <a:rPr lang="en-US" altLang="en-US" dirty="0" smtClean="0">
                <a:solidFill>
                  <a:srgbClr val="1D336A"/>
                </a:solidFill>
                <a:ea typeface="Geneva" charset="-128"/>
              </a:rPr>
              <a:t>Planners and Planning </a:t>
            </a:r>
            <a:br>
              <a:rPr lang="en-US" altLang="en-US" dirty="0" smtClean="0">
                <a:solidFill>
                  <a:srgbClr val="1D336A"/>
                </a:solidFill>
                <a:ea typeface="Geneva" charset="-128"/>
              </a:rPr>
            </a:br>
            <a:r>
              <a:rPr lang="en-US" altLang="en-US" dirty="0" smtClean="0">
                <a:solidFill>
                  <a:srgbClr val="1D336A"/>
                </a:solidFill>
                <a:ea typeface="Geneva" charset="-128"/>
              </a:rPr>
              <a:t>in Your Community</a:t>
            </a:r>
          </a:p>
        </p:txBody>
      </p:sp>
      <p:sp>
        <p:nvSpPr>
          <p:cNvPr id="2052" name="Rectangle 3"/>
          <p:cNvSpPr>
            <a:spLocks noGrp="1" noChangeArrowheads="1"/>
          </p:cNvSpPr>
          <p:nvPr>
            <p:ph type="subTitle" idx="1"/>
          </p:nvPr>
        </p:nvSpPr>
        <p:spPr>
          <a:xfrm>
            <a:off x="685800" y="5410200"/>
            <a:ext cx="7924800" cy="685800"/>
          </a:xfrm>
        </p:spPr>
        <p:txBody>
          <a:bodyPr>
            <a:normAutofit/>
          </a:bodyPr>
          <a:lstStyle/>
          <a:p>
            <a:r>
              <a:rPr lang="en-US" altLang="en-US" sz="1400" dirty="0" smtClean="0">
                <a:solidFill>
                  <a:srgbClr val="063873"/>
                </a:solidFill>
                <a:ea typeface="Geneva" charset="-128"/>
              </a:rPr>
              <a:t>A presentation created for </a:t>
            </a:r>
          </a:p>
          <a:p>
            <a:r>
              <a:rPr lang="en-US" altLang="en-US" sz="1800" b="1" dirty="0" smtClean="0">
                <a:solidFill>
                  <a:srgbClr val="063873"/>
                </a:solidFill>
                <a:ea typeface="Geneva" charset="-128"/>
              </a:rPr>
              <a:t>World Town Planning Day</a:t>
            </a:r>
            <a:endParaRPr lang="en-US" altLang="en-US" sz="1800" dirty="0" smtClean="0">
              <a:solidFill>
                <a:srgbClr val="063873"/>
              </a:solidFill>
              <a:ea typeface="Geneva" charset="-128"/>
            </a:endParaRPr>
          </a:p>
        </p:txBody>
      </p:sp>
    </p:spTree>
    <p:extLst>
      <p:ext uri="{BB962C8B-B14F-4D97-AF65-F5344CB8AC3E}">
        <p14:creationId xmlns:p14="http://schemas.microsoft.com/office/powerpoint/2010/main" val="3006341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dirty="0" smtClean="0">
                <a:ea typeface="Geneva" charset="-128"/>
              </a:rPr>
              <a:t>	In 1879, Frederick Law Olmsted, an American park designer, helped prepare a plan for the park at Niagara Falls. Olmsted showed how to make natural landscapes more attractive with careful design.</a:t>
            </a:r>
          </a:p>
        </p:txBody>
      </p:sp>
      <p:sp>
        <p:nvSpPr>
          <p:cNvPr id="11267" name="Rectangle 2"/>
          <p:cNvSpPr>
            <a:spLocks noGrp="1" noChangeArrowheads="1"/>
          </p:cNvSpPr>
          <p:nvPr>
            <p:ph type="title"/>
          </p:nvPr>
        </p:nvSpPr>
        <p:spPr>
          <a:xfrm>
            <a:off x="-1548680" y="131761"/>
            <a:ext cx="10607675" cy="1143001"/>
          </a:xfrm>
        </p:spPr>
        <p:txBody>
          <a:bodyPr/>
          <a:lstStyle/>
          <a:p>
            <a:r>
              <a:rPr lang="en-US" altLang="en-US" sz="2800" dirty="0" smtClean="0">
                <a:ea typeface="Geneva" charset="-128"/>
              </a:rPr>
              <a:t>Park designers improve on nature</a:t>
            </a:r>
          </a:p>
        </p:txBody>
      </p:sp>
      <p:grpSp>
        <p:nvGrpSpPr>
          <p:cNvPr id="11268" name="Group 10"/>
          <p:cNvGrpSpPr>
            <a:grpSpLocks/>
          </p:cNvGrpSpPr>
          <p:nvPr/>
        </p:nvGrpSpPr>
        <p:grpSpPr bwMode="auto">
          <a:xfrm>
            <a:off x="1143000" y="4267200"/>
            <a:ext cx="6913563" cy="2078038"/>
            <a:chOff x="720" y="2688"/>
            <a:chExt cx="4355" cy="1309"/>
          </a:xfrm>
        </p:grpSpPr>
        <p:pic>
          <p:nvPicPr>
            <p:cNvPr id="11269" name="Picture 8" descr="C:\WINDOWS\Desktop\Brian\OPPI\WTPD PPT\!10niaga2.tif"/>
            <p:cNvPicPr>
              <a:picLocks noChangeAspect="1" noChangeArrowheads="1"/>
            </p:cNvPicPr>
            <p:nvPr/>
          </p:nvPicPr>
          <p:blipFill>
            <a:blip r:embed="rId2">
              <a:lum bright="10000"/>
              <a:extLst>
                <a:ext uri="{28A0092B-C50C-407E-A947-70E740481C1C}">
                  <a14:useLocalDpi xmlns:a14="http://schemas.microsoft.com/office/drawing/2010/main" val="0"/>
                </a:ext>
              </a:extLst>
            </a:blip>
            <a:srcRect t="13020" r="6667"/>
            <a:stretch>
              <a:fillRect/>
            </a:stretch>
          </p:blipFill>
          <p:spPr bwMode="auto">
            <a:xfrm>
              <a:off x="2880" y="2688"/>
              <a:ext cx="2195" cy="1309"/>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11270" name="Picture 9" descr="C:\WINDOWS\Desktop\Brian\OPPI\WTPD PPT\!10niaga1.tif"/>
            <p:cNvPicPr>
              <a:picLocks noChangeAspect="1" noChangeArrowheads="1"/>
            </p:cNvPicPr>
            <p:nvPr/>
          </p:nvPicPr>
          <p:blipFill>
            <a:blip r:embed="rId3">
              <a:lum bright="4000"/>
              <a:extLst>
                <a:ext uri="{28A0092B-C50C-407E-A947-70E740481C1C}">
                  <a14:useLocalDpi xmlns:a14="http://schemas.microsoft.com/office/drawing/2010/main" val="0"/>
                </a:ext>
              </a:extLst>
            </a:blip>
            <a:srcRect l="16669" t="6917" b="13835"/>
            <a:stretch>
              <a:fillRect/>
            </a:stretch>
          </p:blipFill>
          <p:spPr bwMode="auto">
            <a:xfrm>
              <a:off x="720" y="2688"/>
              <a:ext cx="2280" cy="1306"/>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1289594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685800" y="1752600"/>
            <a:ext cx="8458200" cy="5105400"/>
          </a:xfrm>
        </p:spPr>
        <p:txBody>
          <a:bodyPr/>
          <a:lstStyle/>
          <a:p>
            <a:pPr>
              <a:lnSpc>
                <a:spcPct val="110000"/>
              </a:lnSpc>
              <a:buFontTx/>
              <a:buNone/>
            </a:pPr>
            <a:r>
              <a:rPr lang="en-US" altLang="en-US" sz="2400" dirty="0" smtClean="0">
                <a:ea typeface="Geneva" charset="-128"/>
              </a:rPr>
              <a:t>	In the 1890s, inspired by </a:t>
            </a:r>
            <a:br>
              <a:rPr lang="en-US" altLang="en-US" sz="2400" dirty="0" smtClean="0">
                <a:ea typeface="Geneva" charset="-128"/>
              </a:rPr>
            </a:br>
            <a:r>
              <a:rPr lang="en-US" altLang="en-US" sz="2400" dirty="0" smtClean="0">
                <a:ea typeface="Geneva" charset="-128"/>
              </a:rPr>
              <a:t>the Paris Exhibition of </a:t>
            </a:r>
            <a:br>
              <a:rPr lang="en-US" altLang="en-US" sz="2400" dirty="0" smtClean="0">
                <a:ea typeface="Geneva" charset="-128"/>
              </a:rPr>
            </a:br>
            <a:r>
              <a:rPr lang="en-US" altLang="en-US" sz="2400" dirty="0" smtClean="0">
                <a:ea typeface="Geneva" charset="-128"/>
              </a:rPr>
              <a:t>1889 and the Chicago </a:t>
            </a:r>
            <a:br>
              <a:rPr lang="en-US" altLang="en-US" sz="2400" dirty="0" smtClean="0">
                <a:ea typeface="Geneva" charset="-128"/>
              </a:rPr>
            </a:br>
            <a:r>
              <a:rPr lang="en-US" altLang="en-US" sz="2400" dirty="0" smtClean="0">
                <a:ea typeface="Geneva" charset="-128"/>
              </a:rPr>
              <a:t>World’s Fair of 1893, </a:t>
            </a:r>
            <a:br>
              <a:rPr lang="en-US" altLang="en-US" sz="2400" dirty="0" smtClean="0">
                <a:ea typeface="Geneva" charset="-128"/>
              </a:rPr>
            </a:br>
            <a:r>
              <a:rPr lang="en-US" altLang="en-US" sz="2400" dirty="0" smtClean="0">
                <a:ea typeface="Geneva" charset="-128"/>
              </a:rPr>
              <a:t>leading business people </a:t>
            </a:r>
            <a:br>
              <a:rPr lang="en-US" altLang="en-US" sz="2400" dirty="0" smtClean="0">
                <a:ea typeface="Geneva" charset="-128"/>
              </a:rPr>
            </a:br>
            <a:r>
              <a:rPr lang="en-US" altLang="en-US" sz="2400" dirty="0" smtClean="0">
                <a:ea typeface="Geneva" charset="-128"/>
              </a:rPr>
              <a:t>and politicians worked to </a:t>
            </a:r>
            <a:br>
              <a:rPr lang="en-US" altLang="en-US" sz="2400" dirty="0" smtClean="0">
                <a:ea typeface="Geneva" charset="-128"/>
              </a:rPr>
            </a:br>
            <a:r>
              <a:rPr lang="en-US" altLang="en-US" sz="2400" dirty="0" smtClean="0">
                <a:ea typeface="Geneva" charset="-128"/>
              </a:rPr>
              <a:t>make those communities </a:t>
            </a:r>
            <a:br>
              <a:rPr lang="en-US" altLang="en-US" sz="2400" dirty="0" smtClean="0">
                <a:ea typeface="Geneva" charset="-128"/>
              </a:rPr>
            </a:br>
            <a:r>
              <a:rPr lang="en-US" altLang="en-US" sz="2400" dirty="0" smtClean="0">
                <a:ea typeface="Geneva" charset="-128"/>
              </a:rPr>
              <a:t>more attractive. This was known </a:t>
            </a:r>
            <a:br>
              <a:rPr lang="en-US" altLang="en-US" sz="2400" dirty="0" smtClean="0">
                <a:ea typeface="Geneva" charset="-128"/>
              </a:rPr>
            </a:br>
            <a:r>
              <a:rPr lang="en-US" altLang="en-US" sz="2400" dirty="0" smtClean="0">
                <a:ea typeface="Geneva" charset="-128"/>
              </a:rPr>
              <a:t>as the ‘City Beautiful Movement’ and led </a:t>
            </a:r>
            <a:br>
              <a:rPr lang="en-US" altLang="en-US" sz="2400" dirty="0" smtClean="0">
                <a:ea typeface="Geneva" charset="-128"/>
              </a:rPr>
            </a:br>
            <a:r>
              <a:rPr lang="en-US" altLang="en-US" sz="2400" dirty="0" smtClean="0">
                <a:ea typeface="Geneva" charset="-128"/>
              </a:rPr>
              <a:t>to grand plans for Toronto, Ottawa, and </a:t>
            </a:r>
            <a:br>
              <a:rPr lang="en-US" altLang="en-US" sz="2400" dirty="0" smtClean="0">
                <a:ea typeface="Geneva" charset="-128"/>
              </a:rPr>
            </a:br>
            <a:r>
              <a:rPr lang="en-US" altLang="en-US" sz="2400" dirty="0" smtClean="0">
                <a:ea typeface="Geneva" charset="-128"/>
              </a:rPr>
              <a:t>Berlin (Kitchener). Few were implemented.</a:t>
            </a:r>
          </a:p>
        </p:txBody>
      </p:sp>
      <p:sp>
        <p:nvSpPr>
          <p:cNvPr id="12291" name="Rectangle 2"/>
          <p:cNvSpPr>
            <a:spLocks noGrp="1" noChangeArrowheads="1"/>
          </p:cNvSpPr>
          <p:nvPr>
            <p:ph type="title"/>
          </p:nvPr>
        </p:nvSpPr>
        <p:spPr>
          <a:xfrm>
            <a:off x="1619250" y="152399"/>
            <a:ext cx="7345363" cy="1143001"/>
          </a:xfrm>
        </p:spPr>
        <p:txBody>
          <a:bodyPr/>
          <a:lstStyle/>
          <a:p>
            <a:r>
              <a:rPr lang="en-US" altLang="en-US" sz="3200" dirty="0" smtClean="0">
                <a:ea typeface="Geneva" charset="-128"/>
              </a:rPr>
              <a:t>Civic leaders strive for beauty</a:t>
            </a:r>
          </a:p>
        </p:txBody>
      </p:sp>
      <p:pic>
        <p:nvPicPr>
          <p:cNvPr id="12292" name="Picture 4" descr="howar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1447800"/>
            <a:ext cx="3041650"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5486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685800" y="1752600"/>
            <a:ext cx="8153400" cy="4114800"/>
          </a:xfrm>
        </p:spPr>
        <p:txBody>
          <a:bodyPr/>
          <a:lstStyle/>
          <a:p>
            <a:pPr>
              <a:lnSpc>
                <a:spcPct val="110000"/>
              </a:lnSpc>
              <a:buFontTx/>
              <a:buNone/>
            </a:pPr>
            <a:r>
              <a:rPr lang="en-US" altLang="en-US" sz="2400" smtClean="0">
                <a:ea typeface="Geneva" charset="-128"/>
              </a:rPr>
              <a:t>	In 1906, the Ontario Railway and Municipal Board (now known as the Ontario Municipal Board) was formed. This board was created to settle disputes over planning issues and operates to this day.</a:t>
            </a:r>
          </a:p>
        </p:txBody>
      </p:sp>
      <p:sp>
        <p:nvSpPr>
          <p:cNvPr id="13315" name="Rectangle 2"/>
          <p:cNvSpPr>
            <a:spLocks noGrp="1" noChangeArrowheads="1"/>
          </p:cNvSpPr>
          <p:nvPr>
            <p:ph type="title"/>
          </p:nvPr>
        </p:nvSpPr>
        <p:spPr>
          <a:xfrm>
            <a:off x="2055813" y="44624"/>
            <a:ext cx="6858000" cy="1143001"/>
          </a:xfrm>
        </p:spPr>
        <p:txBody>
          <a:bodyPr/>
          <a:lstStyle/>
          <a:p>
            <a:r>
              <a:rPr lang="en-US" altLang="en-US" dirty="0" smtClean="0">
                <a:ea typeface="Geneva" charset="-128"/>
              </a:rPr>
              <a:t>Regulators get involved</a:t>
            </a:r>
          </a:p>
        </p:txBody>
      </p:sp>
      <p:pic>
        <p:nvPicPr>
          <p:cNvPr id="13316" name="Picture 4" descr="Ontario Cres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88" y="4327804"/>
            <a:ext cx="1984548" cy="140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86234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685800" y="1752600"/>
            <a:ext cx="8134350" cy="4419600"/>
          </a:xfrm>
        </p:spPr>
        <p:txBody>
          <a:bodyPr/>
          <a:lstStyle/>
          <a:p>
            <a:pPr>
              <a:lnSpc>
                <a:spcPct val="110000"/>
              </a:lnSpc>
              <a:buFontTx/>
              <a:buNone/>
            </a:pPr>
            <a:r>
              <a:rPr lang="en-US" altLang="en-US" sz="2400" dirty="0" smtClean="0">
                <a:ea typeface="Geneva" charset="-128"/>
              </a:rPr>
              <a:t>	In 1909, the federal government created the Commission of Conservation, which lasted until 1921. This commission established an environmental principle that still holds true...</a:t>
            </a:r>
            <a:endParaRPr lang="en-US" altLang="en-US" sz="2400" i="1" dirty="0" smtClean="0">
              <a:ea typeface="Geneva" charset="-128"/>
            </a:endParaRPr>
          </a:p>
        </p:txBody>
      </p:sp>
      <p:sp>
        <p:nvSpPr>
          <p:cNvPr id="14339" name="Rectangle 2"/>
          <p:cNvSpPr>
            <a:spLocks noGrp="1" noChangeArrowheads="1"/>
          </p:cNvSpPr>
          <p:nvPr>
            <p:ph type="title"/>
          </p:nvPr>
        </p:nvSpPr>
        <p:spPr>
          <a:xfrm>
            <a:off x="2065112" y="34834"/>
            <a:ext cx="6983412" cy="1143001"/>
          </a:xfrm>
        </p:spPr>
        <p:txBody>
          <a:bodyPr/>
          <a:lstStyle/>
          <a:p>
            <a:r>
              <a:rPr lang="en-US" altLang="en-US" sz="3600" dirty="0" smtClean="0">
                <a:ea typeface="Geneva" charset="-128"/>
              </a:rPr>
              <a:t>Caring for the environment</a:t>
            </a:r>
          </a:p>
        </p:txBody>
      </p:sp>
      <p:pic>
        <p:nvPicPr>
          <p:cNvPr id="14340" name="Picture 4" descr="qziavo2h[1]"/>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25000" t="23586" r="25000" b="31447"/>
          <a:stretch>
            <a:fillRect/>
          </a:stretch>
        </p:blipFill>
        <p:spPr bwMode="auto">
          <a:xfrm>
            <a:off x="3279775" y="4338638"/>
            <a:ext cx="2595563" cy="129857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8719610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685800" y="1752600"/>
            <a:ext cx="8001000" cy="4419600"/>
          </a:xfrm>
        </p:spPr>
        <p:txBody>
          <a:bodyPr/>
          <a:lstStyle/>
          <a:p>
            <a:pPr>
              <a:lnSpc>
                <a:spcPct val="110000"/>
              </a:lnSpc>
              <a:buFontTx/>
              <a:buNone/>
            </a:pPr>
            <a:r>
              <a:rPr lang="en-US" altLang="en-US" sz="2400" i="1" dirty="0" smtClean="0">
                <a:ea typeface="Geneva" charset="-128"/>
              </a:rPr>
              <a:t>	“Each generation is entitled to the interest on the natural capital, but the principal should be handed on unimpaired.”</a:t>
            </a:r>
          </a:p>
        </p:txBody>
      </p:sp>
      <p:sp>
        <p:nvSpPr>
          <p:cNvPr id="15363" name="Rectangle 2"/>
          <p:cNvSpPr>
            <a:spLocks noGrp="1" noChangeArrowheads="1"/>
          </p:cNvSpPr>
          <p:nvPr>
            <p:ph type="title"/>
          </p:nvPr>
        </p:nvSpPr>
        <p:spPr>
          <a:xfrm>
            <a:off x="2123728" y="116632"/>
            <a:ext cx="6907213" cy="1143001"/>
          </a:xfrm>
        </p:spPr>
        <p:txBody>
          <a:bodyPr/>
          <a:lstStyle/>
          <a:p>
            <a:r>
              <a:rPr lang="en-US" altLang="en-US" sz="3600" dirty="0" smtClean="0">
                <a:ea typeface="Geneva" charset="-128"/>
              </a:rPr>
              <a:t>Caring for the environment</a:t>
            </a:r>
          </a:p>
        </p:txBody>
      </p:sp>
      <p:pic>
        <p:nvPicPr>
          <p:cNvPr id="15364" name="Picture 4" descr="qziavo2h[1]"/>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1981200" y="3657600"/>
            <a:ext cx="5192713" cy="2887663"/>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87642047"/>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smtClean="0">
                <a:ea typeface="Geneva" charset="-128"/>
              </a:rPr>
              <a:t>	A professional planner from Great Britain, Thomas Adams, was invited to Canada to help establish planning </a:t>
            </a:r>
            <a:br>
              <a:rPr lang="en-US" altLang="en-US" sz="2400" smtClean="0">
                <a:ea typeface="Geneva" charset="-128"/>
              </a:rPr>
            </a:br>
            <a:r>
              <a:rPr lang="en-US" altLang="en-US" sz="2400" smtClean="0">
                <a:ea typeface="Geneva" charset="-128"/>
              </a:rPr>
              <a:t>here. He helped create </a:t>
            </a:r>
            <a:br>
              <a:rPr lang="en-US" altLang="en-US" sz="2400" smtClean="0">
                <a:ea typeface="Geneva" charset="-128"/>
              </a:rPr>
            </a:br>
            <a:r>
              <a:rPr lang="en-US" altLang="en-US" sz="2400" smtClean="0">
                <a:ea typeface="Geneva" charset="-128"/>
              </a:rPr>
              <a:t>the Town Planning </a:t>
            </a:r>
            <a:br>
              <a:rPr lang="en-US" altLang="en-US" sz="2400" smtClean="0">
                <a:ea typeface="Geneva" charset="-128"/>
              </a:rPr>
            </a:br>
            <a:r>
              <a:rPr lang="en-US" altLang="en-US" sz="2400" smtClean="0">
                <a:ea typeface="Geneva" charset="-128"/>
              </a:rPr>
              <a:t>Institute of Canada in </a:t>
            </a:r>
            <a:br>
              <a:rPr lang="en-US" altLang="en-US" sz="2400" smtClean="0">
                <a:ea typeface="Geneva" charset="-128"/>
              </a:rPr>
            </a:br>
            <a:r>
              <a:rPr lang="en-US" altLang="en-US" sz="2400" smtClean="0">
                <a:ea typeface="Geneva" charset="-128"/>
              </a:rPr>
              <a:t>1919 (it lasted until </a:t>
            </a:r>
            <a:br>
              <a:rPr lang="en-US" altLang="en-US" sz="2400" smtClean="0">
                <a:ea typeface="Geneva" charset="-128"/>
              </a:rPr>
            </a:br>
            <a:r>
              <a:rPr lang="en-US" altLang="en-US" sz="2400" smtClean="0">
                <a:ea typeface="Geneva" charset="-128"/>
              </a:rPr>
              <a:t>1932). The Institute </a:t>
            </a:r>
            <a:br>
              <a:rPr lang="en-US" altLang="en-US" sz="2400" smtClean="0">
                <a:ea typeface="Geneva" charset="-128"/>
              </a:rPr>
            </a:br>
            <a:r>
              <a:rPr lang="en-US" altLang="en-US" sz="2400" smtClean="0">
                <a:ea typeface="Geneva" charset="-128"/>
              </a:rPr>
              <a:t>helped spread ideas </a:t>
            </a:r>
            <a:br>
              <a:rPr lang="en-US" altLang="en-US" sz="2400" smtClean="0">
                <a:ea typeface="Geneva" charset="-128"/>
              </a:rPr>
            </a:br>
            <a:r>
              <a:rPr lang="en-US" altLang="en-US" sz="2400" smtClean="0">
                <a:ea typeface="Geneva" charset="-128"/>
              </a:rPr>
              <a:t>about planning. </a:t>
            </a:r>
          </a:p>
        </p:txBody>
      </p:sp>
      <p:sp>
        <p:nvSpPr>
          <p:cNvPr id="16387" name="Rectangle 2"/>
          <p:cNvSpPr>
            <a:spLocks noGrp="1" noChangeArrowheads="1"/>
          </p:cNvSpPr>
          <p:nvPr>
            <p:ph type="title"/>
          </p:nvPr>
        </p:nvSpPr>
        <p:spPr>
          <a:xfrm>
            <a:off x="0" y="138111"/>
            <a:ext cx="9188451" cy="1143001"/>
          </a:xfrm>
        </p:spPr>
        <p:txBody>
          <a:bodyPr/>
          <a:lstStyle/>
          <a:p>
            <a:r>
              <a:rPr lang="en-US" altLang="en-US" sz="2800" dirty="0" smtClean="0">
                <a:ea typeface="Geneva" charset="-128"/>
              </a:rPr>
              <a:t>Professional planning gets started</a:t>
            </a:r>
          </a:p>
        </p:txBody>
      </p:sp>
      <p:pic>
        <p:nvPicPr>
          <p:cNvPr id="16388" name="Picture 8" descr="C:\WINDOWS\Desktop\Brian\OPPI\WTPD PPT\!WORKING.TIF"/>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4427984" y="2852936"/>
            <a:ext cx="3657600" cy="2743200"/>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49037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685800" y="1752600"/>
            <a:ext cx="8229600" cy="4114800"/>
          </a:xfrm>
        </p:spPr>
        <p:txBody>
          <a:bodyPr/>
          <a:lstStyle/>
          <a:p>
            <a:pPr>
              <a:spcBef>
                <a:spcPts val="0"/>
              </a:spcBef>
              <a:buFontTx/>
              <a:buNone/>
            </a:pPr>
            <a:r>
              <a:rPr lang="en-US" altLang="en-US" sz="2400" dirty="0" smtClean="0">
                <a:ea typeface="Geneva" charset="-128"/>
              </a:rPr>
              <a:t>	In 1924, Kitchener became the first city in Canada to pass a </a:t>
            </a:r>
            <a:br>
              <a:rPr lang="en-US" altLang="en-US" sz="2400" dirty="0" smtClean="0">
                <a:ea typeface="Geneva" charset="-128"/>
              </a:rPr>
            </a:br>
            <a:r>
              <a:rPr lang="en-US" altLang="en-US" sz="2400" dirty="0" smtClean="0">
                <a:ea typeface="Geneva" charset="-128"/>
              </a:rPr>
              <a:t>zoning by-law. It </a:t>
            </a:r>
            <a:br>
              <a:rPr lang="en-US" altLang="en-US" sz="2400" dirty="0" smtClean="0">
                <a:ea typeface="Geneva" charset="-128"/>
              </a:rPr>
            </a:br>
            <a:r>
              <a:rPr lang="en-US" altLang="en-US" sz="2400" dirty="0" smtClean="0">
                <a:ea typeface="Geneva" charset="-128"/>
              </a:rPr>
              <a:t>establishes where </a:t>
            </a:r>
            <a:br>
              <a:rPr lang="en-US" altLang="en-US" sz="2400" dirty="0" smtClean="0">
                <a:ea typeface="Geneva" charset="-128"/>
              </a:rPr>
            </a:br>
            <a:r>
              <a:rPr lang="en-US" altLang="en-US" sz="2400" dirty="0" smtClean="0">
                <a:ea typeface="Geneva" charset="-128"/>
              </a:rPr>
              <a:t>certain kinds of </a:t>
            </a:r>
            <a:br>
              <a:rPr lang="en-US" altLang="en-US" sz="2400" dirty="0" smtClean="0">
                <a:ea typeface="Geneva" charset="-128"/>
              </a:rPr>
            </a:br>
            <a:r>
              <a:rPr lang="en-US" altLang="en-US" sz="2400" dirty="0" smtClean="0">
                <a:ea typeface="Geneva" charset="-128"/>
              </a:rPr>
              <a:t>activities can take </a:t>
            </a:r>
            <a:br>
              <a:rPr lang="en-US" altLang="en-US" sz="2400" dirty="0" smtClean="0">
                <a:ea typeface="Geneva" charset="-128"/>
              </a:rPr>
            </a:br>
            <a:r>
              <a:rPr lang="en-US" altLang="en-US" sz="2400" dirty="0" smtClean="0">
                <a:ea typeface="Geneva" charset="-128"/>
              </a:rPr>
              <a:t>place in a city. Today, </a:t>
            </a:r>
            <a:br>
              <a:rPr lang="en-US" altLang="en-US" sz="2400" dirty="0" smtClean="0">
                <a:ea typeface="Geneva" charset="-128"/>
              </a:rPr>
            </a:br>
            <a:r>
              <a:rPr lang="en-US" altLang="en-US" sz="2400" dirty="0" smtClean="0">
                <a:ea typeface="Geneva" charset="-128"/>
              </a:rPr>
              <a:t>all towns and cities </a:t>
            </a:r>
            <a:br>
              <a:rPr lang="en-US" altLang="en-US" sz="2400" dirty="0" smtClean="0">
                <a:ea typeface="Geneva" charset="-128"/>
              </a:rPr>
            </a:br>
            <a:r>
              <a:rPr lang="en-US" altLang="en-US" sz="2400" dirty="0" smtClean="0">
                <a:ea typeface="Geneva" charset="-128"/>
              </a:rPr>
              <a:t>are divided into zones </a:t>
            </a:r>
            <a:br>
              <a:rPr lang="en-US" altLang="en-US" sz="2400" dirty="0" smtClean="0">
                <a:ea typeface="Geneva" charset="-128"/>
              </a:rPr>
            </a:br>
            <a:r>
              <a:rPr lang="en-US" altLang="en-US" sz="2400" dirty="0" smtClean="0">
                <a:ea typeface="Geneva" charset="-128"/>
              </a:rPr>
              <a:t>that determine the </a:t>
            </a:r>
          </a:p>
          <a:p>
            <a:pPr>
              <a:spcBef>
                <a:spcPts val="0"/>
              </a:spcBef>
              <a:buFontTx/>
              <a:buNone/>
            </a:pPr>
            <a:r>
              <a:rPr lang="en-US" altLang="en-US" sz="2400" dirty="0">
                <a:ea typeface="Geneva" charset="-128"/>
              </a:rPr>
              <a:t> </a:t>
            </a:r>
            <a:r>
              <a:rPr lang="en-US" altLang="en-US" sz="2400" dirty="0" smtClean="0">
                <a:ea typeface="Geneva" charset="-128"/>
              </a:rPr>
              <a:t>  arrangement of land uses.</a:t>
            </a:r>
          </a:p>
        </p:txBody>
      </p:sp>
      <p:sp>
        <p:nvSpPr>
          <p:cNvPr id="17411" name="Rectangle 2"/>
          <p:cNvSpPr>
            <a:spLocks noGrp="1" noChangeArrowheads="1"/>
          </p:cNvSpPr>
          <p:nvPr>
            <p:ph type="title"/>
          </p:nvPr>
        </p:nvSpPr>
        <p:spPr>
          <a:xfrm>
            <a:off x="2066243" y="88899"/>
            <a:ext cx="6858000" cy="1143001"/>
          </a:xfrm>
        </p:spPr>
        <p:txBody>
          <a:bodyPr/>
          <a:lstStyle/>
          <a:p>
            <a:r>
              <a:rPr lang="en-US" altLang="en-US" dirty="0" smtClean="0">
                <a:ea typeface="Geneva" charset="-128"/>
              </a:rPr>
              <a:t>Sorting out land uses</a:t>
            </a:r>
          </a:p>
        </p:txBody>
      </p:sp>
      <p:pic>
        <p:nvPicPr>
          <p:cNvPr id="17412" name="Picture 8" descr="C:\WINDOWS\Desktop\Brian\OPPI\WTPD PPT\!RURAL-C.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636912"/>
            <a:ext cx="3762375"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3601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C:\WINDOWS\Desktop\Brian\OPPI\WTPD PPT\logolrg.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09800"/>
            <a:ext cx="2914650"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smtClean="0">
                <a:ea typeface="Geneva" charset="-128"/>
              </a:rPr>
              <a:t>	Humphrey Carver, an English-born town planner, and several other planners and landscape architects founded the Canadian Society of Landscape Architects and Town Planners in 1934. </a:t>
            </a:r>
          </a:p>
          <a:p>
            <a:pPr>
              <a:lnSpc>
                <a:spcPct val="110000"/>
              </a:lnSpc>
              <a:buFontTx/>
              <a:buNone/>
            </a:pPr>
            <a:r>
              <a:rPr lang="en-US" altLang="en-US" sz="2400" smtClean="0">
                <a:ea typeface="Geneva" charset="-128"/>
              </a:rPr>
              <a:t>	Today, there are separate associations for landscape architects and planners.</a:t>
            </a:r>
          </a:p>
        </p:txBody>
      </p:sp>
      <p:sp>
        <p:nvSpPr>
          <p:cNvPr id="18436" name="Rectangle 2"/>
          <p:cNvSpPr>
            <a:spLocks noGrp="1" noChangeArrowheads="1"/>
          </p:cNvSpPr>
          <p:nvPr>
            <p:ph type="title"/>
          </p:nvPr>
        </p:nvSpPr>
        <p:spPr>
          <a:xfrm>
            <a:off x="2055813" y="188640"/>
            <a:ext cx="6858000" cy="1143001"/>
          </a:xfrm>
        </p:spPr>
        <p:txBody>
          <a:bodyPr/>
          <a:lstStyle/>
          <a:p>
            <a:r>
              <a:rPr lang="en-US" altLang="en-US" dirty="0" smtClean="0">
                <a:ea typeface="Geneva" charset="-128"/>
              </a:rPr>
              <a:t>A new association</a:t>
            </a:r>
          </a:p>
        </p:txBody>
      </p:sp>
    </p:spTree>
    <p:extLst>
      <p:ext uri="{BB962C8B-B14F-4D97-AF65-F5344CB8AC3E}">
        <p14:creationId xmlns:p14="http://schemas.microsoft.com/office/powerpoint/2010/main" val="1103761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a:xfrm>
            <a:off x="685800" y="1752600"/>
            <a:ext cx="8153400" cy="4114800"/>
          </a:xfrm>
        </p:spPr>
        <p:txBody>
          <a:bodyPr/>
          <a:lstStyle/>
          <a:p>
            <a:pPr>
              <a:lnSpc>
                <a:spcPct val="110000"/>
              </a:lnSpc>
              <a:buFontTx/>
              <a:buNone/>
            </a:pPr>
            <a:r>
              <a:rPr lang="en-US" altLang="en-US" sz="2400" smtClean="0">
                <a:ea typeface="Geneva" charset="-128"/>
              </a:rPr>
              <a:t>	In 1937, Prime Minister Mackenzie King invited Jacques Gr</a:t>
            </a:r>
            <a:r>
              <a:rPr lang="en-US" altLang="en-US" sz="2400" smtClean="0">
                <a:ea typeface="Geneva" charset="-128"/>
                <a:cs typeface="Times New Roman" panose="02020603050405020304" pitchFamily="18" charset="0"/>
              </a:rPr>
              <a:t>é</a:t>
            </a:r>
            <a:r>
              <a:rPr lang="en-US" altLang="en-US" sz="2400" smtClean="0">
                <a:ea typeface="Geneva" charset="-128"/>
              </a:rPr>
              <a:t>ber, architect of the Paris World Exhibition of that </a:t>
            </a:r>
            <a:br>
              <a:rPr lang="en-US" altLang="en-US" sz="2400" smtClean="0">
                <a:ea typeface="Geneva" charset="-128"/>
              </a:rPr>
            </a:br>
            <a:r>
              <a:rPr lang="en-US" altLang="en-US" sz="2400" smtClean="0">
                <a:ea typeface="Geneva" charset="-128"/>
              </a:rPr>
              <a:t>year, to develop plans </a:t>
            </a:r>
            <a:br>
              <a:rPr lang="en-US" altLang="en-US" sz="2400" smtClean="0">
                <a:ea typeface="Geneva" charset="-128"/>
              </a:rPr>
            </a:br>
            <a:r>
              <a:rPr lang="en-US" altLang="en-US" sz="2400" smtClean="0">
                <a:ea typeface="Geneva" charset="-128"/>
              </a:rPr>
              <a:t>for Parliament Hill and </a:t>
            </a:r>
            <a:br>
              <a:rPr lang="en-US" altLang="en-US" sz="2400" smtClean="0">
                <a:ea typeface="Geneva" charset="-128"/>
              </a:rPr>
            </a:br>
            <a:r>
              <a:rPr lang="en-US" altLang="en-US" sz="2400" smtClean="0">
                <a:ea typeface="Geneva" charset="-128"/>
              </a:rPr>
              <a:t>the area around it, </a:t>
            </a:r>
            <a:br>
              <a:rPr lang="en-US" altLang="en-US" sz="2400" smtClean="0">
                <a:ea typeface="Geneva" charset="-128"/>
              </a:rPr>
            </a:br>
            <a:r>
              <a:rPr lang="en-US" altLang="en-US" sz="2400" smtClean="0">
                <a:ea typeface="Geneva" charset="-128"/>
              </a:rPr>
              <a:t>subsequent to the </a:t>
            </a:r>
            <a:br>
              <a:rPr lang="en-US" altLang="en-US" sz="2400" smtClean="0">
                <a:ea typeface="Geneva" charset="-128"/>
              </a:rPr>
            </a:br>
            <a:r>
              <a:rPr lang="en-US" altLang="en-US" sz="2400" smtClean="0">
                <a:ea typeface="Geneva" charset="-128"/>
              </a:rPr>
              <a:t>1927 opening of the </a:t>
            </a:r>
            <a:br>
              <a:rPr lang="en-US" altLang="en-US" sz="2400" smtClean="0">
                <a:ea typeface="Geneva" charset="-128"/>
              </a:rPr>
            </a:br>
            <a:r>
              <a:rPr lang="en-US" altLang="en-US" sz="2400" smtClean="0">
                <a:ea typeface="Geneva" charset="-128"/>
              </a:rPr>
              <a:t>new Centre Block </a:t>
            </a:r>
            <a:br>
              <a:rPr lang="en-US" altLang="en-US" sz="2400" smtClean="0">
                <a:ea typeface="Geneva" charset="-128"/>
              </a:rPr>
            </a:br>
            <a:r>
              <a:rPr lang="en-US" altLang="en-US" sz="2400" smtClean="0">
                <a:ea typeface="Geneva" charset="-128"/>
              </a:rPr>
              <a:t>(after the fire of 1916).</a:t>
            </a:r>
          </a:p>
        </p:txBody>
      </p:sp>
      <p:sp>
        <p:nvSpPr>
          <p:cNvPr id="19459" name="Rectangle 2"/>
          <p:cNvSpPr>
            <a:spLocks noGrp="1" noChangeArrowheads="1"/>
          </p:cNvSpPr>
          <p:nvPr>
            <p:ph type="title"/>
          </p:nvPr>
        </p:nvSpPr>
        <p:spPr>
          <a:xfrm>
            <a:off x="2055813" y="138111"/>
            <a:ext cx="6858000" cy="1143001"/>
          </a:xfrm>
        </p:spPr>
        <p:txBody>
          <a:bodyPr/>
          <a:lstStyle/>
          <a:p>
            <a:r>
              <a:rPr lang="en-US" altLang="en-US" dirty="0" smtClean="0">
                <a:ea typeface="Geneva" charset="-128"/>
              </a:rPr>
              <a:t>Beautifying the capital</a:t>
            </a:r>
          </a:p>
        </p:txBody>
      </p:sp>
      <p:pic>
        <p:nvPicPr>
          <p:cNvPr id="19460" name="Picture 8" descr="C:\WINDOWS\Desktop\Brian\OPPI\WTPD PPT\!18ottaw.tif"/>
          <p:cNvPicPr>
            <a:picLocks noChangeAspect="1" noChangeArrowheads="1"/>
          </p:cNvPicPr>
          <p:nvPr/>
        </p:nvPicPr>
        <p:blipFill>
          <a:blip r:embed="rId2">
            <a:lum bright="10000"/>
            <a:extLst>
              <a:ext uri="{28A0092B-C50C-407E-A947-70E740481C1C}">
                <a14:useLocalDpi xmlns:a14="http://schemas.microsoft.com/office/drawing/2010/main" val="0"/>
              </a:ext>
            </a:extLst>
          </a:blip>
          <a:srcRect l="3334" t="11113" r="3334" b="11113"/>
          <a:stretch>
            <a:fillRect/>
          </a:stretch>
        </p:blipFill>
        <p:spPr bwMode="auto">
          <a:xfrm>
            <a:off x="4724400" y="2695575"/>
            <a:ext cx="4038600" cy="2578100"/>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4529021"/>
      </p:ext>
    </p:extLst>
  </p:cSld>
  <p:clrMapOvr>
    <a:masterClrMapping/>
  </p:clrMapOvr>
  <p:transition>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dirty="0" smtClean="0">
                <a:ea typeface="Geneva" charset="-128"/>
              </a:rPr>
              <a:t>	The National Housing Act, passed in 1938, makes it easier for Canadians to secure mortgages. After the war, this measure becomes very </a:t>
            </a:r>
            <a:br>
              <a:rPr lang="en-US" altLang="en-US" sz="2400" dirty="0" smtClean="0">
                <a:ea typeface="Geneva" charset="-128"/>
              </a:rPr>
            </a:br>
            <a:r>
              <a:rPr lang="en-US" altLang="en-US" sz="2400" dirty="0" smtClean="0">
                <a:ea typeface="Geneva" charset="-128"/>
              </a:rPr>
              <a:t>important as Canada’s </a:t>
            </a:r>
            <a:br>
              <a:rPr lang="en-US" altLang="en-US" sz="2400" dirty="0" smtClean="0">
                <a:ea typeface="Geneva" charset="-128"/>
              </a:rPr>
            </a:br>
            <a:r>
              <a:rPr lang="en-US" altLang="en-US" sz="2400" dirty="0" smtClean="0">
                <a:ea typeface="Geneva" charset="-128"/>
              </a:rPr>
              <a:t>population increases </a:t>
            </a:r>
            <a:br>
              <a:rPr lang="en-US" altLang="en-US" sz="2400" dirty="0" smtClean="0">
                <a:ea typeface="Geneva" charset="-128"/>
              </a:rPr>
            </a:br>
            <a:r>
              <a:rPr lang="en-US" altLang="en-US" sz="2400" dirty="0" smtClean="0">
                <a:ea typeface="Geneva" charset="-128"/>
              </a:rPr>
              <a:t>rapidly with the baby </a:t>
            </a:r>
            <a:br>
              <a:rPr lang="en-US" altLang="en-US" sz="2400" dirty="0" smtClean="0">
                <a:ea typeface="Geneva" charset="-128"/>
              </a:rPr>
            </a:br>
            <a:r>
              <a:rPr lang="en-US" altLang="en-US" sz="2400" dirty="0" smtClean="0">
                <a:ea typeface="Geneva" charset="-128"/>
              </a:rPr>
              <a:t>boom and immigration.</a:t>
            </a:r>
          </a:p>
        </p:txBody>
      </p:sp>
      <p:sp>
        <p:nvSpPr>
          <p:cNvPr id="20483" name="Rectangle 2"/>
          <p:cNvSpPr>
            <a:spLocks noGrp="1" noChangeArrowheads="1"/>
          </p:cNvSpPr>
          <p:nvPr>
            <p:ph type="title"/>
          </p:nvPr>
        </p:nvSpPr>
        <p:spPr>
          <a:xfrm>
            <a:off x="2067902" y="53747"/>
            <a:ext cx="6858000" cy="1143001"/>
          </a:xfrm>
        </p:spPr>
        <p:txBody>
          <a:bodyPr/>
          <a:lstStyle/>
          <a:p>
            <a:r>
              <a:rPr lang="en-US" altLang="en-US" dirty="0" smtClean="0">
                <a:ea typeface="Geneva" charset="-128"/>
              </a:rPr>
              <a:t>Help for housing</a:t>
            </a:r>
          </a:p>
        </p:txBody>
      </p:sp>
      <p:pic>
        <p:nvPicPr>
          <p:cNvPr id="20484" name="Picture 4" descr="Forest Hill Village ht071jz3 1935"/>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5210175" y="2695575"/>
            <a:ext cx="3552825" cy="2628900"/>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13147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C:\WINDOWS\Desktop\Brian\OPPI\WTPD PPT\logolrg.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09800"/>
            <a:ext cx="2914650"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idx="1"/>
          </p:nvPr>
        </p:nvSpPr>
        <p:spPr>
          <a:xfrm>
            <a:off x="685800" y="1447800"/>
            <a:ext cx="7772400" cy="4114800"/>
          </a:xfrm>
        </p:spPr>
        <p:txBody>
          <a:bodyPr/>
          <a:lstStyle/>
          <a:p>
            <a:pPr>
              <a:lnSpc>
                <a:spcPct val="110000"/>
              </a:lnSpc>
            </a:pPr>
            <a:endParaRPr lang="en-US" altLang="en-US" sz="2400" dirty="0" smtClean="0">
              <a:ea typeface="Geneva" charset="-128"/>
            </a:endParaRPr>
          </a:p>
          <a:p>
            <a:pPr>
              <a:lnSpc>
                <a:spcPct val="110000"/>
              </a:lnSpc>
            </a:pPr>
            <a:endParaRPr lang="en-US" altLang="en-US" sz="2400" dirty="0" smtClean="0">
              <a:ea typeface="Geneva" charset="-128"/>
            </a:endParaRPr>
          </a:p>
          <a:p>
            <a:pPr>
              <a:lnSpc>
                <a:spcPct val="110000"/>
              </a:lnSpc>
            </a:pPr>
            <a:r>
              <a:rPr lang="en-US" altLang="en-US" sz="2400" dirty="0" smtClean="0">
                <a:ea typeface="Geneva" charset="-128"/>
              </a:rPr>
              <a:t>A planner is a trained professional who works to improve the quality of Ontario’s environment and communities.</a:t>
            </a:r>
          </a:p>
          <a:p>
            <a:pPr>
              <a:lnSpc>
                <a:spcPct val="110000"/>
              </a:lnSpc>
            </a:pPr>
            <a:r>
              <a:rPr lang="en-US" altLang="en-US" sz="2400" dirty="0" smtClean="0">
                <a:ea typeface="Geneva" charset="-128"/>
              </a:rPr>
              <a:t>Planners work for government, consulting firms, private industry, and universities and colleges.</a:t>
            </a:r>
          </a:p>
        </p:txBody>
      </p:sp>
      <p:sp>
        <p:nvSpPr>
          <p:cNvPr id="3076" name="Rectangle 2"/>
          <p:cNvSpPr>
            <a:spLocks noGrp="1" noChangeArrowheads="1"/>
          </p:cNvSpPr>
          <p:nvPr>
            <p:ph type="title"/>
          </p:nvPr>
        </p:nvSpPr>
        <p:spPr>
          <a:xfrm>
            <a:off x="2123728" y="92663"/>
            <a:ext cx="6858000" cy="1143001"/>
          </a:xfrm>
        </p:spPr>
        <p:txBody>
          <a:bodyPr/>
          <a:lstStyle/>
          <a:p>
            <a:r>
              <a:rPr lang="en-US" altLang="en-US" dirty="0" smtClean="0">
                <a:ea typeface="Geneva" charset="-128"/>
              </a:rPr>
              <a:t>What is a planner?</a:t>
            </a:r>
          </a:p>
        </p:txBody>
      </p:sp>
    </p:spTree>
    <p:extLst>
      <p:ext uri="{BB962C8B-B14F-4D97-AF65-F5344CB8AC3E}">
        <p14:creationId xmlns:p14="http://schemas.microsoft.com/office/powerpoint/2010/main" val="128369287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smtClean="0">
                <a:ea typeface="Geneva" charset="-128"/>
              </a:rPr>
              <a:t>	During the Second World War, the problems of inner-city slums and uncoordinated </a:t>
            </a:r>
            <a:br>
              <a:rPr lang="en-US" altLang="en-US" sz="2400" smtClean="0">
                <a:ea typeface="Geneva" charset="-128"/>
              </a:rPr>
            </a:br>
            <a:r>
              <a:rPr lang="en-US" altLang="en-US" sz="2400" smtClean="0">
                <a:ea typeface="Geneva" charset="-128"/>
              </a:rPr>
              <a:t>suburban development </a:t>
            </a:r>
            <a:br>
              <a:rPr lang="en-US" altLang="en-US" sz="2400" smtClean="0">
                <a:ea typeface="Geneva" charset="-128"/>
              </a:rPr>
            </a:br>
            <a:r>
              <a:rPr lang="en-US" altLang="en-US" sz="2400" smtClean="0">
                <a:ea typeface="Geneva" charset="-128"/>
              </a:rPr>
              <a:t>worried politicians. In </a:t>
            </a:r>
            <a:br>
              <a:rPr lang="en-US" altLang="en-US" sz="2400" smtClean="0">
                <a:ea typeface="Geneva" charset="-128"/>
              </a:rPr>
            </a:br>
            <a:r>
              <a:rPr lang="en-US" altLang="en-US" sz="2400" smtClean="0">
                <a:ea typeface="Geneva" charset="-128"/>
              </a:rPr>
              <a:t>1943, C.A. Curtis and </a:t>
            </a:r>
            <a:br>
              <a:rPr lang="en-US" altLang="en-US" sz="2400" smtClean="0">
                <a:ea typeface="Geneva" charset="-128"/>
              </a:rPr>
            </a:br>
            <a:r>
              <a:rPr lang="en-US" altLang="en-US" sz="2400" smtClean="0">
                <a:ea typeface="Geneva" charset="-128"/>
              </a:rPr>
              <a:t>Leonard Marsh prepare </a:t>
            </a:r>
            <a:br>
              <a:rPr lang="en-US" altLang="en-US" sz="2400" smtClean="0">
                <a:ea typeface="Geneva" charset="-128"/>
              </a:rPr>
            </a:br>
            <a:r>
              <a:rPr lang="en-US" altLang="en-US" sz="2400" smtClean="0">
                <a:ea typeface="Geneva" charset="-128"/>
              </a:rPr>
              <a:t>a report intended to </a:t>
            </a:r>
            <a:br>
              <a:rPr lang="en-US" altLang="en-US" sz="2400" smtClean="0">
                <a:ea typeface="Geneva" charset="-128"/>
              </a:rPr>
            </a:br>
            <a:r>
              <a:rPr lang="en-US" altLang="en-US" sz="2400" smtClean="0">
                <a:ea typeface="Geneva" charset="-128"/>
              </a:rPr>
              <a:t>guide planning for </a:t>
            </a:r>
            <a:br>
              <a:rPr lang="en-US" altLang="en-US" sz="2400" smtClean="0">
                <a:ea typeface="Geneva" charset="-128"/>
              </a:rPr>
            </a:br>
            <a:r>
              <a:rPr lang="en-US" altLang="en-US" sz="2400" smtClean="0">
                <a:ea typeface="Geneva" charset="-128"/>
              </a:rPr>
              <a:t>housing once WW II ends.</a:t>
            </a:r>
          </a:p>
        </p:txBody>
      </p:sp>
      <p:sp>
        <p:nvSpPr>
          <p:cNvPr id="21507" name="Rectangle 2"/>
          <p:cNvSpPr>
            <a:spLocks noGrp="1" noChangeArrowheads="1"/>
          </p:cNvSpPr>
          <p:nvPr>
            <p:ph type="title"/>
          </p:nvPr>
        </p:nvSpPr>
        <p:spPr>
          <a:xfrm>
            <a:off x="2055813" y="138111"/>
            <a:ext cx="6858000" cy="1143001"/>
          </a:xfrm>
        </p:spPr>
        <p:txBody>
          <a:bodyPr/>
          <a:lstStyle/>
          <a:p>
            <a:r>
              <a:rPr lang="en-US" altLang="en-US" dirty="0" smtClean="0">
                <a:ea typeface="Geneva" charset="-128"/>
              </a:rPr>
              <a:t>Solving problems</a:t>
            </a:r>
          </a:p>
        </p:txBody>
      </p:sp>
      <p:pic>
        <p:nvPicPr>
          <p:cNvPr id="21508" name="Picture 4" descr="LeBreton 4557ott1"/>
          <p:cNvPicPr>
            <a:picLocks noChangeAspect="1" noChangeArrowheads="1"/>
          </p:cNvPicPr>
          <p:nvPr/>
        </p:nvPicPr>
        <p:blipFill>
          <a:blip r:embed="rId2">
            <a:lum bright="10000"/>
            <a:extLst>
              <a:ext uri="{28A0092B-C50C-407E-A947-70E740481C1C}">
                <a14:useLocalDpi xmlns:a14="http://schemas.microsoft.com/office/drawing/2010/main" val="0"/>
              </a:ext>
            </a:extLst>
          </a:blip>
          <a:srcRect t="3345" b="8362"/>
          <a:stretch>
            <a:fillRect/>
          </a:stretch>
        </p:blipFill>
        <p:spPr bwMode="auto">
          <a:xfrm>
            <a:off x="5210175" y="2695575"/>
            <a:ext cx="3552825" cy="2413000"/>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24128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C:\WINDOWS\Desktop\Brian\OPPI\WTPD PPT\logolrg.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09800"/>
            <a:ext cx="2914650"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Rectangle 3"/>
          <p:cNvSpPr>
            <a:spLocks noGrp="1" noChangeArrowheads="1"/>
          </p:cNvSpPr>
          <p:nvPr>
            <p:ph idx="1"/>
          </p:nvPr>
        </p:nvSpPr>
        <p:spPr>
          <a:xfrm>
            <a:off x="685800" y="1752600"/>
            <a:ext cx="7772400" cy="4572000"/>
          </a:xfrm>
        </p:spPr>
        <p:txBody>
          <a:bodyPr/>
          <a:lstStyle/>
          <a:p>
            <a:pPr>
              <a:lnSpc>
                <a:spcPct val="110000"/>
              </a:lnSpc>
              <a:buFontTx/>
              <a:buNone/>
            </a:pPr>
            <a:r>
              <a:rPr lang="en-US" altLang="en-US" sz="2400" dirty="0" smtClean="0">
                <a:ea typeface="Geneva" charset="-128"/>
              </a:rPr>
              <a:t>	Once the war was over, there was an urgent need to build housing. In 1946, Central Mortgage and Housing Corporation (now Canada Mortgage and Housing Corporation) and the Community Planning Association of Canada were established to help finance and plan new communities, and the Ontario government passed the first Planning Act.</a:t>
            </a:r>
          </a:p>
        </p:txBody>
      </p:sp>
      <p:sp>
        <p:nvSpPr>
          <p:cNvPr id="22532" name="Rectangle 2"/>
          <p:cNvSpPr>
            <a:spLocks noGrp="1" noChangeArrowheads="1"/>
          </p:cNvSpPr>
          <p:nvPr>
            <p:ph type="title"/>
          </p:nvPr>
        </p:nvSpPr>
        <p:spPr>
          <a:xfrm>
            <a:off x="2055813" y="44624"/>
            <a:ext cx="6858000" cy="1143001"/>
          </a:xfrm>
        </p:spPr>
        <p:txBody>
          <a:bodyPr/>
          <a:lstStyle/>
          <a:p>
            <a:r>
              <a:rPr lang="en-US" altLang="en-US" dirty="0" smtClean="0">
                <a:ea typeface="Geneva" charset="-128"/>
              </a:rPr>
              <a:t>Postwar planning</a:t>
            </a:r>
          </a:p>
        </p:txBody>
      </p:sp>
    </p:spTree>
    <p:extLst>
      <p:ext uri="{BB962C8B-B14F-4D97-AF65-F5344CB8AC3E}">
        <p14:creationId xmlns:p14="http://schemas.microsoft.com/office/powerpoint/2010/main" val="299018028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685800" y="1752600"/>
            <a:ext cx="8229600" cy="4471988"/>
          </a:xfrm>
        </p:spPr>
        <p:txBody>
          <a:bodyPr/>
          <a:lstStyle/>
          <a:p>
            <a:pPr>
              <a:lnSpc>
                <a:spcPct val="110000"/>
              </a:lnSpc>
              <a:buFontTx/>
              <a:buNone/>
            </a:pPr>
            <a:r>
              <a:rPr lang="en-US" altLang="en-US" sz="2400" smtClean="0">
                <a:ea typeface="Geneva" charset="-128"/>
              </a:rPr>
              <a:t>	Regent Park, an area in downtown Toronto, was created as a housing project for low-income families in 1948. </a:t>
            </a:r>
            <a:br>
              <a:rPr lang="en-US" altLang="en-US" sz="2400" smtClean="0">
                <a:ea typeface="Geneva" charset="-128"/>
              </a:rPr>
            </a:br>
            <a:r>
              <a:rPr lang="en-US" altLang="en-US" sz="2400" smtClean="0">
                <a:ea typeface="Geneva" charset="-128"/>
              </a:rPr>
              <a:t>It provided an alternative </a:t>
            </a:r>
            <a:br>
              <a:rPr lang="en-US" altLang="en-US" sz="2400" smtClean="0">
                <a:ea typeface="Geneva" charset="-128"/>
              </a:rPr>
            </a:br>
            <a:r>
              <a:rPr lang="en-US" altLang="en-US" sz="2400" smtClean="0">
                <a:ea typeface="Geneva" charset="-128"/>
              </a:rPr>
              <a:t>to the crowded tenements </a:t>
            </a:r>
            <a:br>
              <a:rPr lang="en-US" altLang="en-US" sz="2400" smtClean="0">
                <a:ea typeface="Geneva" charset="-128"/>
              </a:rPr>
            </a:br>
            <a:r>
              <a:rPr lang="en-US" altLang="en-US" sz="2400" smtClean="0">
                <a:ea typeface="Geneva" charset="-128"/>
              </a:rPr>
              <a:t>on noisy streets that had </a:t>
            </a:r>
            <a:br>
              <a:rPr lang="en-US" altLang="en-US" sz="2400" smtClean="0">
                <a:ea typeface="Geneva" charset="-128"/>
              </a:rPr>
            </a:br>
            <a:r>
              <a:rPr lang="en-US" altLang="en-US" sz="2400" smtClean="0">
                <a:ea typeface="Geneva" charset="-128"/>
              </a:rPr>
              <a:t>once housed these </a:t>
            </a:r>
            <a:br>
              <a:rPr lang="en-US" altLang="en-US" sz="2400" smtClean="0">
                <a:ea typeface="Geneva" charset="-128"/>
              </a:rPr>
            </a:br>
            <a:r>
              <a:rPr lang="en-US" altLang="en-US" sz="2400" smtClean="0">
                <a:ea typeface="Geneva" charset="-128"/>
              </a:rPr>
              <a:t>families. Although today it </a:t>
            </a:r>
            <a:br>
              <a:rPr lang="en-US" altLang="en-US" sz="2400" smtClean="0">
                <a:ea typeface="Geneva" charset="-128"/>
              </a:rPr>
            </a:br>
            <a:r>
              <a:rPr lang="en-US" altLang="en-US" sz="2400" smtClean="0">
                <a:ea typeface="Geneva" charset="-128"/>
              </a:rPr>
              <a:t>is due to again be redeveloped, at the time it was considered an important achievement in housing.</a:t>
            </a:r>
          </a:p>
        </p:txBody>
      </p:sp>
      <p:sp>
        <p:nvSpPr>
          <p:cNvPr id="23555" name="Rectangle 2"/>
          <p:cNvSpPr>
            <a:spLocks noGrp="1" noChangeArrowheads="1"/>
          </p:cNvSpPr>
          <p:nvPr>
            <p:ph type="title"/>
          </p:nvPr>
        </p:nvSpPr>
        <p:spPr>
          <a:xfrm>
            <a:off x="2065306" y="116632"/>
            <a:ext cx="7088187" cy="1143001"/>
          </a:xfrm>
        </p:spPr>
        <p:txBody>
          <a:bodyPr/>
          <a:lstStyle/>
          <a:p>
            <a:r>
              <a:rPr lang="en-US" altLang="en-US" dirty="0" smtClean="0">
                <a:ea typeface="Geneva" charset="-128"/>
              </a:rPr>
              <a:t>A new direction in housing</a:t>
            </a:r>
          </a:p>
        </p:txBody>
      </p:sp>
      <p:pic>
        <p:nvPicPr>
          <p:cNvPr id="23556" name="Picture 8" descr="C:\WINDOWS\Desktop\Brian\OPPI\WTPD PPT\!REGENTE.TIF"/>
          <p:cNvPicPr>
            <a:picLocks noChangeAspect="1" noChangeArrowheads="1"/>
          </p:cNvPicPr>
          <p:nvPr/>
        </p:nvPicPr>
        <p:blipFill>
          <a:blip r:embed="rId2">
            <a:lum bright="20000"/>
            <a:extLst>
              <a:ext uri="{28A0092B-C50C-407E-A947-70E740481C1C}">
                <a14:useLocalDpi xmlns:a14="http://schemas.microsoft.com/office/drawing/2010/main" val="0"/>
              </a:ext>
            </a:extLst>
          </a:blip>
          <a:srcRect b="3825"/>
          <a:stretch>
            <a:fillRect/>
          </a:stretch>
        </p:blipFill>
        <p:spPr bwMode="auto">
          <a:xfrm>
            <a:off x="5562600" y="2644025"/>
            <a:ext cx="3200400" cy="2012950"/>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44861577"/>
      </p:ext>
    </p:extLst>
  </p:cSld>
  <p:clrMapOvr>
    <a:masterClrMapping/>
  </p:clrMapOvr>
  <p:transition>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smtClean="0">
                <a:ea typeface="Geneva" charset="-128"/>
              </a:rPr>
              <a:t>	The Gr</a:t>
            </a:r>
            <a:r>
              <a:rPr lang="en-US" altLang="en-US" sz="2400" smtClean="0">
                <a:ea typeface="Geneva" charset="-128"/>
                <a:cs typeface="Times New Roman" panose="02020603050405020304" pitchFamily="18" charset="0"/>
              </a:rPr>
              <a:t>é</a:t>
            </a:r>
            <a:r>
              <a:rPr lang="en-US" altLang="en-US" sz="2400" smtClean="0">
                <a:ea typeface="Geneva" charset="-128"/>
              </a:rPr>
              <a:t>ber plan for Ottawa began to reshape the central city in 1950. Railway lines and the </a:t>
            </a:r>
            <a:br>
              <a:rPr lang="en-US" altLang="en-US" sz="2400" smtClean="0">
                <a:ea typeface="Geneva" charset="-128"/>
              </a:rPr>
            </a:br>
            <a:r>
              <a:rPr lang="en-US" altLang="en-US" sz="2400" smtClean="0">
                <a:ea typeface="Geneva" charset="-128"/>
              </a:rPr>
              <a:t>central station were </a:t>
            </a:r>
            <a:br>
              <a:rPr lang="en-US" altLang="en-US" sz="2400" smtClean="0">
                <a:ea typeface="Geneva" charset="-128"/>
              </a:rPr>
            </a:br>
            <a:r>
              <a:rPr lang="en-US" altLang="en-US" sz="2400" smtClean="0">
                <a:ea typeface="Geneva" charset="-128"/>
              </a:rPr>
              <a:t>moved, ceremonial </a:t>
            </a:r>
            <a:br>
              <a:rPr lang="en-US" altLang="en-US" sz="2400" smtClean="0">
                <a:ea typeface="Geneva" charset="-128"/>
              </a:rPr>
            </a:br>
            <a:r>
              <a:rPr lang="en-US" altLang="en-US" sz="2400" smtClean="0">
                <a:ea typeface="Geneva" charset="-128"/>
              </a:rPr>
              <a:t>and recreational parks </a:t>
            </a:r>
            <a:br>
              <a:rPr lang="en-US" altLang="en-US" sz="2400" smtClean="0">
                <a:ea typeface="Geneva" charset="-128"/>
              </a:rPr>
            </a:br>
            <a:r>
              <a:rPr lang="en-US" altLang="en-US" sz="2400" smtClean="0">
                <a:ea typeface="Geneva" charset="-128"/>
              </a:rPr>
              <a:t>and driveways were </a:t>
            </a:r>
            <a:br>
              <a:rPr lang="en-US" altLang="en-US" sz="2400" smtClean="0">
                <a:ea typeface="Geneva" charset="-128"/>
              </a:rPr>
            </a:br>
            <a:r>
              <a:rPr lang="en-US" altLang="en-US" sz="2400" smtClean="0">
                <a:ea typeface="Geneva" charset="-128"/>
              </a:rPr>
              <a:t>built, and a Greenbelt </a:t>
            </a:r>
            <a:br>
              <a:rPr lang="en-US" altLang="en-US" sz="2400" smtClean="0">
                <a:ea typeface="Geneva" charset="-128"/>
              </a:rPr>
            </a:br>
            <a:r>
              <a:rPr lang="en-US" altLang="en-US" sz="2400" smtClean="0">
                <a:ea typeface="Geneva" charset="-128"/>
              </a:rPr>
              <a:t>was created that </a:t>
            </a:r>
            <a:br>
              <a:rPr lang="en-US" altLang="en-US" sz="2400" smtClean="0">
                <a:ea typeface="Geneva" charset="-128"/>
              </a:rPr>
            </a:br>
            <a:r>
              <a:rPr lang="en-US" altLang="en-US" sz="2400" smtClean="0">
                <a:ea typeface="Geneva" charset="-128"/>
              </a:rPr>
              <a:t>surrounded the city.</a:t>
            </a:r>
          </a:p>
        </p:txBody>
      </p:sp>
      <p:sp>
        <p:nvSpPr>
          <p:cNvPr id="24579" name="Rectangle 2"/>
          <p:cNvSpPr>
            <a:spLocks noGrp="1" noChangeArrowheads="1"/>
          </p:cNvSpPr>
          <p:nvPr>
            <p:ph type="title"/>
          </p:nvPr>
        </p:nvSpPr>
        <p:spPr>
          <a:xfrm>
            <a:off x="2055813" y="152399"/>
            <a:ext cx="6858000" cy="1143001"/>
          </a:xfrm>
        </p:spPr>
        <p:txBody>
          <a:bodyPr/>
          <a:lstStyle/>
          <a:p>
            <a:r>
              <a:rPr lang="en-US" altLang="en-US" dirty="0" smtClean="0">
                <a:ea typeface="Geneva" charset="-128"/>
              </a:rPr>
              <a:t>Re-inventing Ottawa</a:t>
            </a:r>
          </a:p>
        </p:txBody>
      </p:sp>
      <p:pic>
        <p:nvPicPr>
          <p:cNvPr id="24580" name="Picture 4" descr="Greber plan_overtime_b"/>
          <p:cNvPicPr>
            <a:picLocks noChangeAspect="1" noChangeArrowheads="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5051425" y="2667000"/>
            <a:ext cx="3711575" cy="2833688"/>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69159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dirty="0" smtClean="0">
                <a:ea typeface="Geneva" charset="-128"/>
              </a:rPr>
              <a:t>	Between 1952 and 1962, Macklin Hancock, a landscape architect, planned a complete community in Don Mills, </a:t>
            </a:r>
            <a:br>
              <a:rPr lang="en-US" altLang="en-US" sz="2400" dirty="0" smtClean="0">
                <a:ea typeface="Geneva" charset="-128"/>
              </a:rPr>
            </a:br>
            <a:r>
              <a:rPr lang="en-US" altLang="en-US" sz="2400" dirty="0" smtClean="0">
                <a:ea typeface="Geneva" charset="-128"/>
              </a:rPr>
              <a:t>financed by businessman </a:t>
            </a:r>
            <a:br>
              <a:rPr lang="en-US" altLang="en-US" sz="2400" dirty="0" smtClean="0">
                <a:ea typeface="Geneva" charset="-128"/>
              </a:rPr>
            </a:br>
            <a:r>
              <a:rPr lang="en-US" altLang="en-US" sz="2400" dirty="0" smtClean="0">
                <a:ea typeface="Geneva" charset="-128"/>
              </a:rPr>
              <a:t>E.P. Taylor. Its curving </a:t>
            </a:r>
            <a:br>
              <a:rPr lang="en-US" altLang="en-US" sz="2400" dirty="0" smtClean="0">
                <a:ea typeface="Geneva" charset="-128"/>
              </a:rPr>
            </a:br>
            <a:r>
              <a:rPr lang="en-US" altLang="en-US" sz="2400" dirty="0" smtClean="0">
                <a:ea typeface="Geneva" charset="-128"/>
              </a:rPr>
              <a:t>roads and plentiful </a:t>
            </a:r>
            <a:br>
              <a:rPr lang="en-US" altLang="en-US" sz="2400" dirty="0" smtClean="0">
                <a:ea typeface="Geneva" charset="-128"/>
              </a:rPr>
            </a:br>
            <a:r>
              <a:rPr lang="en-US" altLang="en-US" sz="2400" dirty="0" smtClean="0">
                <a:ea typeface="Geneva" charset="-128"/>
              </a:rPr>
              <a:t>parks were unusual at </a:t>
            </a:r>
            <a:br>
              <a:rPr lang="en-US" altLang="en-US" sz="2400" dirty="0" smtClean="0">
                <a:ea typeface="Geneva" charset="-128"/>
              </a:rPr>
            </a:br>
            <a:r>
              <a:rPr lang="en-US" altLang="en-US" sz="2400" dirty="0" smtClean="0">
                <a:ea typeface="Geneva" charset="-128"/>
              </a:rPr>
              <a:t>the time. It was very </a:t>
            </a:r>
            <a:br>
              <a:rPr lang="en-US" altLang="en-US" sz="2400" dirty="0" smtClean="0">
                <a:ea typeface="Geneva" charset="-128"/>
              </a:rPr>
            </a:br>
            <a:r>
              <a:rPr lang="en-US" altLang="en-US" sz="2400" dirty="0" smtClean="0">
                <a:ea typeface="Geneva" charset="-128"/>
              </a:rPr>
              <a:t>successful and was </a:t>
            </a:r>
            <a:br>
              <a:rPr lang="en-US" altLang="en-US" sz="2400" dirty="0" smtClean="0">
                <a:ea typeface="Geneva" charset="-128"/>
              </a:rPr>
            </a:br>
            <a:r>
              <a:rPr lang="en-US" altLang="en-US" sz="2400" dirty="0" smtClean="0">
                <a:ea typeface="Geneva" charset="-128"/>
              </a:rPr>
              <a:t>widely imitated by other communities.</a:t>
            </a:r>
          </a:p>
        </p:txBody>
      </p:sp>
      <p:sp>
        <p:nvSpPr>
          <p:cNvPr id="25603" name="Rectangle 2"/>
          <p:cNvSpPr>
            <a:spLocks noGrp="1" noChangeArrowheads="1"/>
          </p:cNvSpPr>
          <p:nvPr>
            <p:ph type="title"/>
          </p:nvPr>
        </p:nvSpPr>
        <p:spPr>
          <a:xfrm>
            <a:off x="2060492" y="138111"/>
            <a:ext cx="6858000" cy="1143001"/>
          </a:xfrm>
        </p:spPr>
        <p:txBody>
          <a:bodyPr/>
          <a:lstStyle/>
          <a:p>
            <a:r>
              <a:rPr lang="en-US" altLang="en-US" dirty="0" smtClean="0">
                <a:ea typeface="Geneva" charset="-128"/>
              </a:rPr>
              <a:t>Designing suburbia</a:t>
            </a:r>
          </a:p>
        </p:txBody>
      </p:sp>
      <p:pic>
        <p:nvPicPr>
          <p:cNvPr id="25604" name="Picture 7" descr="C:\WINDOWS\Desktop\Brian\OPPI\WTPD PPT\!24eptay.tif"/>
          <p:cNvPicPr>
            <a:picLocks noChangeAspect="1" noChangeArrowheads="1"/>
          </p:cNvPicPr>
          <p:nvPr/>
        </p:nvPicPr>
        <p:blipFill>
          <a:blip r:embed="rId2">
            <a:lum bright="14000" contrast="20000"/>
            <a:extLst>
              <a:ext uri="{28A0092B-C50C-407E-A947-70E740481C1C}">
                <a14:useLocalDpi xmlns:a14="http://schemas.microsoft.com/office/drawing/2010/main" val="0"/>
              </a:ext>
            </a:extLst>
          </a:blip>
          <a:srcRect l="12502" t="8334" r="4167" b="20836"/>
          <a:stretch>
            <a:fillRect/>
          </a:stretch>
        </p:blipFill>
        <p:spPr bwMode="auto">
          <a:xfrm>
            <a:off x="5724128" y="2695576"/>
            <a:ext cx="3037285" cy="2460330"/>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49913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smtClean="0">
                <a:ea typeface="Geneva" charset="-128"/>
              </a:rPr>
              <a:t>	In 1953, with the creation of </a:t>
            </a:r>
            <a:br>
              <a:rPr lang="en-US" altLang="en-US" sz="2400" smtClean="0">
                <a:ea typeface="Geneva" charset="-128"/>
              </a:rPr>
            </a:br>
            <a:r>
              <a:rPr lang="en-US" altLang="en-US" sz="2400" smtClean="0">
                <a:ea typeface="Geneva" charset="-128"/>
              </a:rPr>
              <a:t>Metro Toronto, Ontario became </a:t>
            </a:r>
            <a:br>
              <a:rPr lang="en-US" altLang="en-US" sz="2400" smtClean="0">
                <a:ea typeface="Geneva" charset="-128"/>
              </a:rPr>
            </a:br>
            <a:r>
              <a:rPr lang="en-US" altLang="en-US" sz="2400" smtClean="0">
                <a:ea typeface="Geneva" charset="-128"/>
              </a:rPr>
              <a:t>the first province to develop a </a:t>
            </a:r>
            <a:br>
              <a:rPr lang="en-US" altLang="en-US" sz="2400" smtClean="0">
                <a:ea typeface="Geneva" charset="-128"/>
              </a:rPr>
            </a:br>
            <a:r>
              <a:rPr lang="en-US" altLang="en-US" sz="2400" smtClean="0">
                <a:ea typeface="Geneva" charset="-128"/>
              </a:rPr>
              <a:t>two-tier system of municipal </a:t>
            </a:r>
            <a:br>
              <a:rPr lang="en-US" altLang="en-US" sz="2400" smtClean="0">
                <a:ea typeface="Geneva" charset="-128"/>
              </a:rPr>
            </a:br>
            <a:r>
              <a:rPr lang="en-US" altLang="en-US" sz="2400" smtClean="0">
                <a:ea typeface="Geneva" charset="-128"/>
              </a:rPr>
              <a:t>government. Metro Toronto was </a:t>
            </a:r>
            <a:br>
              <a:rPr lang="en-US" altLang="en-US" sz="2400" smtClean="0">
                <a:ea typeface="Geneva" charset="-128"/>
              </a:rPr>
            </a:br>
            <a:r>
              <a:rPr lang="en-US" altLang="en-US" sz="2400" smtClean="0">
                <a:ea typeface="Geneva" charset="-128"/>
              </a:rPr>
              <a:t>able to carry out regional </a:t>
            </a:r>
            <a:br>
              <a:rPr lang="en-US" altLang="en-US" sz="2400" smtClean="0">
                <a:ea typeface="Geneva" charset="-128"/>
              </a:rPr>
            </a:br>
            <a:r>
              <a:rPr lang="en-US" altLang="en-US" sz="2400" smtClean="0">
                <a:ea typeface="Geneva" charset="-128"/>
              </a:rPr>
              <a:t>planning on a large scale, and </a:t>
            </a:r>
            <a:br>
              <a:rPr lang="en-US" altLang="en-US" sz="2400" smtClean="0">
                <a:ea typeface="Geneva" charset="-128"/>
              </a:rPr>
            </a:br>
            <a:r>
              <a:rPr lang="en-US" altLang="en-US" sz="2400" smtClean="0">
                <a:ea typeface="Geneva" charset="-128"/>
              </a:rPr>
              <a:t>Toronto developed an </a:t>
            </a:r>
            <a:br>
              <a:rPr lang="en-US" altLang="en-US" sz="2400" smtClean="0">
                <a:ea typeface="Geneva" charset="-128"/>
              </a:rPr>
            </a:br>
            <a:r>
              <a:rPr lang="en-US" altLang="en-US" sz="2400" smtClean="0">
                <a:ea typeface="Geneva" charset="-128"/>
              </a:rPr>
              <a:t>international reputation as a </a:t>
            </a:r>
            <a:br>
              <a:rPr lang="en-US" altLang="en-US" sz="2400" smtClean="0">
                <a:ea typeface="Geneva" charset="-128"/>
              </a:rPr>
            </a:br>
            <a:r>
              <a:rPr lang="en-US" altLang="en-US" sz="2400" smtClean="0">
                <a:ea typeface="Geneva" charset="-128"/>
              </a:rPr>
              <a:t>well-planned city.</a:t>
            </a:r>
          </a:p>
        </p:txBody>
      </p:sp>
      <p:sp>
        <p:nvSpPr>
          <p:cNvPr id="26627" name="Rectangle 2"/>
          <p:cNvSpPr>
            <a:spLocks noGrp="1" noChangeArrowheads="1"/>
          </p:cNvSpPr>
          <p:nvPr>
            <p:ph type="title"/>
          </p:nvPr>
        </p:nvSpPr>
        <p:spPr>
          <a:xfrm>
            <a:off x="169068" y="148180"/>
            <a:ext cx="8805863" cy="1143001"/>
          </a:xfrm>
        </p:spPr>
        <p:txBody>
          <a:bodyPr/>
          <a:lstStyle/>
          <a:p>
            <a:r>
              <a:rPr lang="en-US" altLang="en-US" sz="2800" dirty="0" smtClean="0">
                <a:ea typeface="Geneva" charset="-128"/>
              </a:rPr>
              <a:t>Municipal government innovation</a:t>
            </a:r>
          </a:p>
        </p:txBody>
      </p:sp>
      <p:pic>
        <p:nvPicPr>
          <p:cNvPr id="26628" name="Picture 4" descr="oldctyhall_thumb"/>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6985000" y="1981200"/>
            <a:ext cx="177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629" name="Picture 5" descr="New-city-hall"/>
          <p:cNvPicPr>
            <a:picLocks noChangeAspect="1" noChangeArrowheads="1"/>
          </p:cNvPicPr>
          <p:nvPr/>
        </p:nvPicPr>
        <p:blipFill>
          <a:blip r:embed="rId3">
            <a:lum bright="14000"/>
            <a:extLst>
              <a:ext uri="{28A0092B-C50C-407E-A947-70E740481C1C}">
                <a14:useLocalDpi xmlns:a14="http://schemas.microsoft.com/office/drawing/2010/main" val="0"/>
              </a:ext>
            </a:extLst>
          </a:blip>
          <a:srcRect l="5333" t="8000" r="42667"/>
          <a:stretch>
            <a:fillRect/>
          </a:stretch>
        </p:blipFill>
        <p:spPr bwMode="auto">
          <a:xfrm>
            <a:off x="7019925" y="4376738"/>
            <a:ext cx="1743075" cy="2100262"/>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419724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685800" y="1752600"/>
            <a:ext cx="7772400" cy="4114800"/>
          </a:xfrm>
        </p:spPr>
        <p:txBody>
          <a:bodyPr/>
          <a:lstStyle/>
          <a:p>
            <a:pPr>
              <a:spcBef>
                <a:spcPts val="0"/>
              </a:spcBef>
              <a:buFontTx/>
              <a:buNone/>
            </a:pPr>
            <a:r>
              <a:rPr lang="en-US" altLang="en-US" sz="2400" dirty="0" smtClean="0">
                <a:ea typeface="Geneva" charset="-128"/>
              </a:rPr>
              <a:t>	In 1954, Hurricane Hazel caused widespread flooding in southern Ontario with some loss of life. After the storm, the Ontario government </a:t>
            </a:r>
            <a:br>
              <a:rPr lang="en-US" altLang="en-US" sz="2400" dirty="0" smtClean="0">
                <a:ea typeface="Geneva" charset="-128"/>
              </a:rPr>
            </a:br>
            <a:r>
              <a:rPr lang="en-US" altLang="en-US" sz="2400" dirty="0" smtClean="0">
                <a:ea typeface="Geneva" charset="-128"/>
              </a:rPr>
              <a:t>began to develop </a:t>
            </a:r>
            <a:br>
              <a:rPr lang="en-US" altLang="en-US" sz="2400" dirty="0" smtClean="0">
                <a:ea typeface="Geneva" charset="-128"/>
              </a:rPr>
            </a:br>
            <a:r>
              <a:rPr lang="en-US" altLang="en-US" sz="2400" dirty="0" smtClean="0">
                <a:ea typeface="Geneva" charset="-128"/>
              </a:rPr>
              <a:t>measures to manage </a:t>
            </a:r>
            <a:br>
              <a:rPr lang="en-US" altLang="en-US" sz="2400" dirty="0" smtClean="0">
                <a:ea typeface="Geneva" charset="-128"/>
              </a:rPr>
            </a:br>
            <a:r>
              <a:rPr lang="en-US" altLang="en-US" sz="2400" dirty="0" smtClean="0">
                <a:ea typeface="Geneva" charset="-128"/>
              </a:rPr>
              <a:t>water resources based </a:t>
            </a:r>
            <a:br>
              <a:rPr lang="en-US" altLang="en-US" sz="2400" dirty="0" smtClean="0">
                <a:ea typeface="Geneva" charset="-128"/>
              </a:rPr>
            </a:br>
            <a:r>
              <a:rPr lang="en-US" altLang="en-US" sz="2400" dirty="0" smtClean="0">
                <a:ea typeface="Geneva" charset="-128"/>
              </a:rPr>
              <a:t>on a watershed. More </a:t>
            </a:r>
            <a:br>
              <a:rPr lang="en-US" altLang="en-US" sz="2400" dirty="0" smtClean="0">
                <a:ea typeface="Geneva" charset="-128"/>
              </a:rPr>
            </a:br>
            <a:r>
              <a:rPr lang="en-US" altLang="en-US" sz="2400" dirty="0" smtClean="0">
                <a:ea typeface="Geneva" charset="-128"/>
              </a:rPr>
              <a:t>responsibility was given to </a:t>
            </a:r>
            <a:endParaRPr lang="en-US" altLang="en-US" sz="2400" dirty="0">
              <a:ea typeface="Geneva" charset="-128"/>
            </a:endParaRPr>
          </a:p>
          <a:p>
            <a:pPr>
              <a:spcBef>
                <a:spcPts val="0"/>
              </a:spcBef>
              <a:buFontTx/>
              <a:buNone/>
            </a:pPr>
            <a:r>
              <a:rPr lang="en-US" altLang="en-US" sz="2400" dirty="0" smtClean="0">
                <a:ea typeface="Geneva" charset="-128"/>
              </a:rPr>
              <a:t>   conservation authorities.</a:t>
            </a:r>
          </a:p>
        </p:txBody>
      </p:sp>
      <p:sp>
        <p:nvSpPr>
          <p:cNvPr id="27651" name="Rectangle 2"/>
          <p:cNvSpPr>
            <a:spLocks noGrp="1" noChangeArrowheads="1"/>
          </p:cNvSpPr>
          <p:nvPr>
            <p:ph type="title"/>
          </p:nvPr>
        </p:nvSpPr>
        <p:spPr>
          <a:xfrm>
            <a:off x="2286000" y="138111"/>
            <a:ext cx="6858000" cy="1143001"/>
          </a:xfrm>
        </p:spPr>
        <p:txBody>
          <a:bodyPr/>
          <a:lstStyle/>
          <a:p>
            <a:r>
              <a:rPr lang="en-US" altLang="en-US" sz="3600" dirty="0" smtClean="0">
                <a:ea typeface="Geneva" charset="-128"/>
              </a:rPr>
              <a:t>Respecting the environment</a:t>
            </a:r>
          </a:p>
        </p:txBody>
      </p:sp>
      <p:pic>
        <p:nvPicPr>
          <p:cNvPr id="27652" name="Picture 4" descr="H Hazel Picture1"/>
          <p:cNvPicPr>
            <a:picLocks noChangeAspect="1" noChangeArrowheads="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5210175" y="2695575"/>
            <a:ext cx="3552825" cy="2333625"/>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34865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685800" y="1752600"/>
            <a:ext cx="7772400" cy="4114800"/>
          </a:xfrm>
        </p:spPr>
        <p:txBody>
          <a:bodyPr/>
          <a:lstStyle/>
          <a:p>
            <a:pPr>
              <a:spcBef>
                <a:spcPts val="0"/>
              </a:spcBef>
              <a:buFontTx/>
              <a:buNone/>
            </a:pPr>
            <a:r>
              <a:rPr lang="en-US" altLang="en-US" sz="2400" dirty="0" smtClean="0">
                <a:ea typeface="Geneva" charset="-128"/>
              </a:rPr>
              <a:t>	Jane Jacobs, a journalist writing on urban affairs, criticized large-scale plans for urban renewal in </a:t>
            </a:r>
            <a:r>
              <a:rPr lang="en-US" altLang="en-US" sz="2400" i="1" dirty="0" smtClean="0">
                <a:ea typeface="Geneva" charset="-128"/>
              </a:rPr>
              <a:t>The Death and Life of Great American Cities</a:t>
            </a:r>
            <a:r>
              <a:rPr lang="en-US" altLang="en-US" sz="2400" dirty="0" smtClean="0">
                <a:ea typeface="Geneva" charset="-128"/>
              </a:rPr>
              <a:t>, </a:t>
            </a:r>
          </a:p>
          <a:p>
            <a:pPr>
              <a:spcBef>
                <a:spcPts val="0"/>
              </a:spcBef>
              <a:buFontTx/>
              <a:buNone/>
            </a:pPr>
            <a:r>
              <a:rPr lang="en-US" altLang="en-US" sz="2400" dirty="0">
                <a:ea typeface="Geneva" charset="-128"/>
              </a:rPr>
              <a:t> </a:t>
            </a:r>
            <a:r>
              <a:rPr lang="en-US" altLang="en-US" sz="2400" dirty="0" smtClean="0">
                <a:ea typeface="Geneva" charset="-128"/>
              </a:rPr>
              <a:t>  published in 1961. Her book later became </a:t>
            </a:r>
            <a:br>
              <a:rPr lang="en-US" altLang="en-US" sz="2400" dirty="0" smtClean="0">
                <a:ea typeface="Geneva" charset="-128"/>
              </a:rPr>
            </a:br>
            <a:r>
              <a:rPr lang="en-US" altLang="en-US" sz="2400" dirty="0" smtClean="0">
                <a:ea typeface="Geneva" charset="-128"/>
              </a:rPr>
              <a:t>very influential in planning. In 1968, she </a:t>
            </a:r>
          </a:p>
          <a:p>
            <a:pPr>
              <a:spcBef>
                <a:spcPts val="0"/>
              </a:spcBef>
              <a:buFontTx/>
              <a:buNone/>
            </a:pPr>
            <a:r>
              <a:rPr lang="en-US" altLang="en-US" sz="2400" dirty="0">
                <a:ea typeface="Geneva" charset="-128"/>
              </a:rPr>
              <a:t> </a:t>
            </a:r>
            <a:r>
              <a:rPr lang="en-US" altLang="en-US" sz="2400" dirty="0" smtClean="0">
                <a:ea typeface="Geneva" charset="-128"/>
              </a:rPr>
              <a:t>  moved from New York to Toronto.</a:t>
            </a:r>
          </a:p>
        </p:txBody>
      </p:sp>
      <p:sp>
        <p:nvSpPr>
          <p:cNvPr id="28675" name="Rectangle 2"/>
          <p:cNvSpPr>
            <a:spLocks noGrp="1" noChangeArrowheads="1"/>
          </p:cNvSpPr>
          <p:nvPr>
            <p:ph type="title"/>
          </p:nvPr>
        </p:nvSpPr>
        <p:spPr>
          <a:xfrm>
            <a:off x="2086875" y="152399"/>
            <a:ext cx="6858000" cy="1143001"/>
          </a:xfrm>
        </p:spPr>
        <p:txBody>
          <a:bodyPr/>
          <a:lstStyle/>
          <a:p>
            <a:r>
              <a:rPr lang="en-US" altLang="en-US" dirty="0" smtClean="0">
                <a:ea typeface="Geneva" charset="-128"/>
              </a:rPr>
              <a:t>A new voice</a:t>
            </a:r>
          </a:p>
        </p:txBody>
      </p:sp>
      <p:pic>
        <p:nvPicPr>
          <p:cNvPr id="28676" name="Picture 4" descr="jane_jacobs-1"/>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6660232" y="2996952"/>
            <a:ext cx="1892300" cy="2316163"/>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96482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smtClean="0">
                <a:ea typeface="Geneva" charset="-128"/>
              </a:rPr>
              <a:t>	Hans Blumenfeld, a German-born planner and professor at the University of Toronto, uses the word “metropolis” to describe large diverse cities in </a:t>
            </a:r>
            <a:r>
              <a:rPr lang="en-US" altLang="en-US" sz="2400" i="1" smtClean="0">
                <a:ea typeface="Geneva" charset="-128"/>
              </a:rPr>
              <a:t>The Modern Metropolis</a:t>
            </a:r>
            <a:r>
              <a:rPr lang="en-US" altLang="en-US" sz="2400" smtClean="0">
                <a:ea typeface="Geneva" charset="-128"/>
              </a:rPr>
              <a:t>, published in 1967.</a:t>
            </a:r>
          </a:p>
        </p:txBody>
      </p:sp>
      <p:sp>
        <p:nvSpPr>
          <p:cNvPr id="29699" name="Rectangle 2"/>
          <p:cNvSpPr>
            <a:spLocks noGrp="1" noChangeArrowheads="1"/>
          </p:cNvSpPr>
          <p:nvPr>
            <p:ph type="title"/>
          </p:nvPr>
        </p:nvSpPr>
        <p:spPr>
          <a:xfrm>
            <a:off x="2086103" y="116632"/>
            <a:ext cx="6858000" cy="1143001"/>
          </a:xfrm>
        </p:spPr>
        <p:txBody>
          <a:bodyPr/>
          <a:lstStyle/>
          <a:p>
            <a:r>
              <a:rPr lang="en-US" altLang="en-US" dirty="0" smtClean="0">
                <a:ea typeface="Geneva" charset="-128"/>
              </a:rPr>
              <a:t>From city to metropolis</a:t>
            </a:r>
          </a:p>
        </p:txBody>
      </p:sp>
      <p:grpSp>
        <p:nvGrpSpPr>
          <p:cNvPr id="29700" name="Group 9"/>
          <p:cNvGrpSpPr>
            <a:grpSpLocks/>
          </p:cNvGrpSpPr>
          <p:nvPr/>
        </p:nvGrpSpPr>
        <p:grpSpPr bwMode="auto">
          <a:xfrm>
            <a:off x="1108075" y="4570413"/>
            <a:ext cx="6980238" cy="1657350"/>
            <a:chOff x="698" y="2879"/>
            <a:chExt cx="4397" cy="1044"/>
          </a:xfrm>
        </p:grpSpPr>
        <p:pic>
          <p:nvPicPr>
            <p:cNvPr id="29701" name="Picture 5" descr="Central Park, Autumn"/>
            <p:cNvPicPr>
              <a:picLocks noChangeAspect="1" noChangeArrowheads="1"/>
            </p:cNvPicPr>
            <p:nvPr/>
          </p:nvPicPr>
          <p:blipFill>
            <a:blip r:embed="rId2">
              <a:lum bright="24000" contrast="10000"/>
              <a:extLst>
                <a:ext uri="{28A0092B-C50C-407E-A947-70E740481C1C}">
                  <a14:useLocalDpi xmlns:a14="http://schemas.microsoft.com/office/drawing/2010/main" val="0"/>
                </a:ext>
              </a:extLst>
            </a:blip>
            <a:srcRect t="35201" b="6400"/>
            <a:stretch>
              <a:fillRect/>
            </a:stretch>
          </p:blipFill>
          <p:spPr bwMode="auto">
            <a:xfrm>
              <a:off x="698" y="2879"/>
              <a:ext cx="3190" cy="1044"/>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29702" name="Picture 4" descr="Visiting Toronto - information for visito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5414"/>
            <a:stretch>
              <a:fillRect/>
            </a:stretch>
          </p:blipFill>
          <p:spPr bwMode="auto">
            <a:xfrm>
              <a:off x="3408" y="2879"/>
              <a:ext cx="1687" cy="1044"/>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731206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smtClean="0">
                <a:ea typeface="Geneva" charset="-128"/>
              </a:rPr>
              <a:t>	The Town Planning Institute of Canada, creates four affiliated chapters in Ontario. These chapters are the forerunners of today’s </a:t>
            </a:r>
            <a:r>
              <a:rPr lang="en-US" altLang="en-US" sz="2400" b="1" smtClean="0">
                <a:ea typeface="Geneva" charset="-128"/>
              </a:rPr>
              <a:t>Ontario Professional Planners Institute</a:t>
            </a:r>
            <a:r>
              <a:rPr lang="en-US" altLang="en-US" sz="2400" smtClean="0">
                <a:ea typeface="Geneva" charset="-128"/>
              </a:rPr>
              <a:t>. In 1974, the Institute changed its name to the </a:t>
            </a:r>
            <a:r>
              <a:rPr lang="en-US" altLang="en-US" sz="2400" b="1" smtClean="0">
                <a:ea typeface="Geneva" charset="-128"/>
              </a:rPr>
              <a:t>Canadian Institute of Planners</a:t>
            </a:r>
            <a:r>
              <a:rPr lang="en-US" altLang="en-US" sz="2400" smtClean="0">
                <a:ea typeface="Geneva" charset="-128"/>
              </a:rPr>
              <a:t>.</a:t>
            </a:r>
          </a:p>
          <a:p>
            <a:pPr>
              <a:lnSpc>
                <a:spcPct val="110000"/>
              </a:lnSpc>
              <a:buFontTx/>
              <a:buNone/>
            </a:pPr>
            <a:endParaRPr lang="en-US" altLang="en-US" sz="2400" smtClean="0">
              <a:ea typeface="Geneva" charset="-128"/>
            </a:endParaRPr>
          </a:p>
        </p:txBody>
      </p:sp>
      <p:sp>
        <p:nvSpPr>
          <p:cNvPr id="30723" name="Rectangle 2"/>
          <p:cNvSpPr>
            <a:spLocks noGrp="1" noChangeArrowheads="1"/>
          </p:cNvSpPr>
          <p:nvPr>
            <p:ph type="title"/>
          </p:nvPr>
        </p:nvSpPr>
        <p:spPr>
          <a:xfrm>
            <a:off x="2055813" y="21907"/>
            <a:ext cx="6858000" cy="1143001"/>
          </a:xfrm>
        </p:spPr>
        <p:txBody>
          <a:bodyPr/>
          <a:lstStyle/>
          <a:p>
            <a:r>
              <a:rPr lang="en-US" altLang="en-US" dirty="0" smtClean="0">
                <a:ea typeface="Geneva" charset="-128"/>
              </a:rPr>
              <a:t>Organizing planners</a:t>
            </a:r>
          </a:p>
        </p:txBody>
      </p:sp>
      <p:pic>
        <p:nvPicPr>
          <p:cNvPr id="30724" name="Picture 7" descr="O:\Recognition\LOGOS\OPPI Logo OLD\oppi_logo with tex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691063"/>
            <a:ext cx="2447925" cy="136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4691063"/>
            <a:ext cx="3133412" cy="1411575"/>
          </a:xfrm>
          <a:prstGeom prst="rect">
            <a:avLst/>
          </a:prstGeom>
        </p:spPr>
      </p:pic>
    </p:spTree>
    <p:extLst>
      <p:ext uri="{BB962C8B-B14F-4D97-AF65-F5344CB8AC3E}">
        <p14:creationId xmlns:p14="http://schemas.microsoft.com/office/powerpoint/2010/main" val="845010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685800" y="1752600"/>
            <a:ext cx="7772400" cy="4114800"/>
          </a:xfrm>
        </p:spPr>
        <p:txBody>
          <a:bodyPr/>
          <a:lstStyle/>
          <a:p>
            <a:pPr>
              <a:lnSpc>
                <a:spcPct val="110000"/>
              </a:lnSpc>
            </a:pPr>
            <a:r>
              <a:rPr lang="en-US" altLang="en-US" sz="2400" dirty="0" smtClean="0">
                <a:ea typeface="Geneva" charset="-128"/>
              </a:rPr>
              <a:t>Help plan and design new communities, and developments within existing communities.</a:t>
            </a:r>
          </a:p>
          <a:p>
            <a:pPr>
              <a:lnSpc>
                <a:spcPct val="110000"/>
              </a:lnSpc>
            </a:pPr>
            <a:r>
              <a:rPr lang="en-US" altLang="en-US" sz="2400" dirty="0" smtClean="0">
                <a:ea typeface="Geneva" charset="-128"/>
              </a:rPr>
              <a:t>Help protect the </a:t>
            </a:r>
            <a:br>
              <a:rPr lang="en-US" altLang="en-US" sz="2400" dirty="0" smtClean="0">
                <a:ea typeface="Geneva" charset="-128"/>
              </a:rPr>
            </a:br>
            <a:r>
              <a:rPr lang="en-US" altLang="en-US" sz="2400" dirty="0" smtClean="0">
                <a:ea typeface="Geneva" charset="-128"/>
              </a:rPr>
              <a:t>natural environment </a:t>
            </a:r>
            <a:br>
              <a:rPr lang="en-US" altLang="en-US" sz="2400" dirty="0" smtClean="0">
                <a:ea typeface="Geneva" charset="-128"/>
              </a:rPr>
            </a:br>
            <a:r>
              <a:rPr lang="en-US" altLang="en-US" sz="2400" dirty="0" smtClean="0">
                <a:ea typeface="Geneva" charset="-128"/>
              </a:rPr>
              <a:t>as well as heritage </a:t>
            </a:r>
            <a:br>
              <a:rPr lang="en-US" altLang="en-US" sz="2400" dirty="0" smtClean="0">
                <a:ea typeface="Geneva" charset="-128"/>
              </a:rPr>
            </a:br>
            <a:r>
              <a:rPr lang="en-US" altLang="en-US" sz="2400" dirty="0" smtClean="0">
                <a:ea typeface="Geneva" charset="-128"/>
              </a:rPr>
              <a:t>buildings and </a:t>
            </a:r>
            <a:br>
              <a:rPr lang="en-US" altLang="en-US" sz="2400" dirty="0" smtClean="0">
                <a:ea typeface="Geneva" charset="-128"/>
              </a:rPr>
            </a:br>
            <a:r>
              <a:rPr lang="en-US" altLang="en-US" sz="2400" dirty="0" err="1" smtClean="0">
                <a:ea typeface="Geneva" charset="-128"/>
              </a:rPr>
              <a:t>neighbourhoods</a:t>
            </a:r>
            <a:r>
              <a:rPr lang="en-US" altLang="en-US" sz="2400" dirty="0" smtClean="0">
                <a:ea typeface="Geneva" charset="-128"/>
              </a:rPr>
              <a:t>.</a:t>
            </a:r>
          </a:p>
          <a:p>
            <a:pPr>
              <a:lnSpc>
                <a:spcPct val="110000"/>
              </a:lnSpc>
            </a:pPr>
            <a:r>
              <a:rPr lang="en-US" altLang="en-US" sz="2400" dirty="0" smtClean="0">
                <a:ea typeface="Geneva" charset="-128"/>
              </a:rPr>
              <a:t>Help create government </a:t>
            </a:r>
            <a:br>
              <a:rPr lang="en-US" altLang="en-US" sz="2400" dirty="0" smtClean="0">
                <a:ea typeface="Geneva" charset="-128"/>
              </a:rPr>
            </a:br>
            <a:r>
              <a:rPr lang="en-US" altLang="en-US" sz="2400" dirty="0" smtClean="0">
                <a:ea typeface="Geneva" charset="-128"/>
              </a:rPr>
              <a:t>programs that benefit </a:t>
            </a:r>
            <a:br>
              <a:rPr lang="en-US" altLang="en-US" sz="2400" dirty="0" smtClean="0">
                <a:ea typeface="Geneva" charset="-128"/>
              </a:rPr>
            </a:br>
            <a:r>
              <a:rPr lang="en-US" altLang="en-US" sz="2400" dirty="0" smtClean="0">
                <a:ea typeface="Geneva" charset="-128"/>
              </a:rPr>
              <a:t>individuals and communities.</a:t>
            </a:r>
          </a:p>
          <a:p>
            <a:pPr>
              <a:lnSpc>
                <a:spcPct val="110000"/>
              </a:lnSpc>
            </a:pPr>
            <a:endParaRPr lang="en-US" altLang="en-US" sz="2400" dirty="0" smtClean="0">
              <a:ea typeface="Geneva" charset="-128"/>
            </a:endParaRPr>
          </a:p>
        </p:txBody>
      </p:sp>
      <p:sp>
        <p:nvSpPr>
          <p:cNvPr id="4099" name="Rectangle 2"/>
          <p:cNvSpPr>
            <a:spLocks noGrp="1" noChangeArrowheads="1"/>
          </p:cNvSpPr>
          <p:nvPr>
            <p:ph type="title"/>
          </p:nvPr>
        </p:nvSpPr>
        <p:spPr>
          <a:xfrm>
            <a:off x="1969103" y="97019"/>
            <a:ext cx="7162800" cy="1143001"/>
          </a:xfrm>
        </p:spPr>
        <p:txBody>
          <a:bodyPr/>
          <a:lstStyle/>
          <a:p>
            <a:r>
              <a:rPr lang="en-US" altLang="en-US" dirty="0" smtClean="0">
                <a:ea typeface="Geneva" charset="-128"/>
              </a:rPr>
              <a:t>What do planners do?</a:t>
            </a:r>
          </a:p>
        </p:txBody>
      </p:sp>
      <p:pic>
        <p:nvPicPr>
          <p:cNvPr id="4100" name="Picture 4" descr="San Diego 027"/>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5210175" y="2695575"/>
            <a:ext cx="3582988" cy="26130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779038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685800" y="1752600"/>
            <a:ext cx="8153400" cy="4114800"/>
          </a:xfrm>
        </p:spPr>
        <p:txBody>
          <a:bodyPr/>
          <a:lstStyle/>
          <a:p>
            <a:pPr>
              <a:lnSpc>
                <a:spcPct val="110000"/>
              </a:lnSpc>
              <a:buFontTx/>
              <a:buNone/>
            </a:pPr>
            <a:r>
              <a:rPr lang="en-US" altLang="en-US" sz="2400" smtClean="0">
                <a:ea typeface="Geneva" charset="-128"/>
              </a:rPr>
              <a:t>	Between 1970 and 1980, the federal government had a Ministry of State for Urban Affairs. In the </a:t>
            </a:r>
            <a:br>
              <a:rPr lang="en-US" altLang="en-US" sz="2400" smtClean="0">
                <a:ea typeface="Geneva" charset="-128"/>
              </a:rPr>
            </a:br>
            <a:r>
              <a:rPr lang="en-US" altLang="en-US" sz="2400" smtClean="0">
                <a:ea typeface="Geneva" charset="-128"/>
              </a:rPr>
              <a:t>21st century, once </a:t>
            </a:r>
            <a:br>
              <a:rPr lang="en-US" altLang="en-US" sz="2400" smtClean="0">
                <a:ea typeface="Geneva" charset="-128"/>
              </a:rPr>
            </a:br>
            <a:r>
              <a:rPr lang="en-US" altLang="en-US" sz="2400" smtClean="0">
                <a:ea typeface="Geneva" charset="-128"/>
              </a:rPr>
              <a:t>again, the federal </a:t>
            </a:r>
            <a:br>
              <a:rPr lang="en-US" altLang="en-US" sz="2400" smtClean="0">
                <a:ea typeface="Geneva" charset="-128"/>
              </a:rPr>
            </a:br>
            <a:r>
              <a:rPr lang="en-US" altLang="en-US" sz="2400" smtClean="0">
                <a:ea typeface="Geneva" charset="-128"/>
              </a:rPr>
              <a:t>government is taking </a:t>
            </a:r>
            <a:br>
              <a:rPr lang="en-US" altLang="en-US" sz="2400" smtClean="0">
                <a:ea typeface="Geneva" charset="-128"/>
              </a:rPr>
            </a:br>
            <a:r>
              <a:rPr lang="en-US" altLang="en-US" sz="2400" smtClean="0">
                <a:ea typeface="Geneva" charset="-128"/>
              </a:rPr>
              <a:t>a greater interest in </a:t>
            </a:r>
            <a:br>
              <a:rPr lang="en-US" altLang="en-US" sz="2400" smtClean="0">
                <a:ea typeface="Geneva" charset="-128"/>
              </a:rPr>
            </a:br>
            <a:r>
              <a:rPr lang="en-US" altLang="en-US" sz="2400" smtClean="0">
                <a:ea typeface="Geneva" charset="-128"/>
              </a:rPr>
              <a:t>Canada’s cities and </a:t>
            </a:r>
            <a:br>
              <a:rPr lang="en-US" altLang="en-US" sz="2400" smtClean="0">
                <a:ea typeface="Geneva" charset="-128"/>
              </a:rPr>
            </a:br>
            <a:r>
              <a:rPr lang="en-US" altLang="en-US" sz="2400" smtClean="0">
                <a:ea typeface="Geneva" charset="-128"/>
              </a:rPr>
              <a:t>has appointed a minister </a:t>
            </a:r>
            <a:br>
              <a:rPr lang="en-US" altLang="en-US" sz="2400" smtClean="0">
                <a:ea typeface="Geneva" charset="-128"/>
              </a:rPr>
            </a:br>
            <a:r>
              <a:rPr lang="en-US" altLang="en-US" sz="2400" smtClean="0">
                <a:ea typeface="Geneva" charset="-128"/>
              </a:rPr>
              <a:t>for urban affairs.</a:t>
            </a:r>
          </a:p>
        </p:txBody>
      </p:sp>
      <p:sp>
        <p:nvSpPr>
          <p:cNvPr id="31747" name="Rectangle 2"/>
          <p:cNvSpPr>
            <a:spLocks noGrp="1" noChangeArrowheads="1"/>
          </p:cNvSpPr>
          <p:nvPr>
            <p:ph type="title"/>
          </p:nvPr>
        </p:nvSpPr>
        <p:spPr>
          <a:xfrm>
            <a:off x="971600" y="138113"/>
            <a:ext cx="7964488" cy="1143000"/>
          </a:xfrm>
        </p:spPr>
        <p:txBody>
          <a:bodyPr/>
          <a:lstStyle/>
          <a:p>
            <a:r>
              <a:rPr lang="en-US" altLang="en-US" sz="2400" dirty="0" smtClean="0">
                <a:ea typeface="Geneva" charset="-128"/>
              </a:rPr>
              <a:t>The federal government plays a role</a:t>
            </a:r>
          </a:p>
        </p:txBody>
      </p:sp>
      <p:pic>
        <p:nvPicPr>
          <p:cNvPr id="31748" name="Picture 4" descr="02_houses_gta_vaughan"/>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210175" y="2695575"/>
            <a:ext cx="3552825" cy="238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22150756"/>
      </p:ext>
    </p:extLst>
  </p:cSld>
  <p:clrMapOvr>
    <a:masterClrMapping/>
  </p:clrMapOvr>
  <p:transition>
    <p:blinds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685800" y="1752600"/>
            <a:ext cx="7772400" cy="4611688"/>
          </a:xfrm>
        </p:spPr>
        <p:txBody>
          <a:bodyPr/>
          <a:lstStyle/>
          <a:p>
            <a:pPr>
              <a:lnSpc>
                <a:spcPct val="110000"/>
              </a:lnSpc>
              <a:buFontTx/>
              <a:buNone/>
            </a:pPr>
            <a:r>
              <a:rPr lang="en-US" altLang="en-US" sz="2400" smtClean="0">
                <a:ea typeface="Geneva" charset="-128"/>
              </a:rPr>
              <a:t>	In 1971, Ontario Premier William Davis bowed to public pressure to stop </a:t>
            </a:r>
            <a:br>
              <a:rPr lang="en-US" altLang="en-US" sz="2400" smtClean="0">
                <a:ea typeface="Geneva" charset="-128"/>
              </a:rPr>
            </a:br>
            <a:r>
              <a:rPr lang="en-US" altLang="en-US" sz="2400" smtClean="0">
                <a:ea typeface="Geneva" charset="-128"/>
              </a:rPr>
              <a:t>construction of the Spadina </a:t>
            </a:r>
            <a:br>
              <a:rPr lang="en-US" altLang="en-US" sz="2400" smtClean="0">
                <a:ea typeface="Geneva" charset="-128"/>
              </a:rPr>
            </a:br>
            <a:r>
              <a:rPr lang="en-US" altLang="en-US" sz="2400" smtClean="0">
                <a:ea typeface="Geneva" charset="-128"/>
              </a:rPr>
              <a:t>Expressway, which would </a:t>
            </a:r>
            <a:br>
              <a:rPr lang="en-US" altLang="en-US" sz="2400" smtClean="0">
                <a:ea typeface="Geneva" charset="-128"/>
              </a:rPr>
            </a:br>
            <a:r>
              <a:rPr lang="en-US" altLang="en-US" sz="2400" smtClean="0">
                <a:ea typeface="Geneva" charset="-128"/>
              </a:rPr>
              <a:t>have cut through many </a:t>
            </a:r>
            <a:br>
              <a:rPr lang="en-US" altLang="en-US" sz="2400" smtClean="0">
                <a:ea typeface="Geneva" charset="-128"/>
              </a:rPr>
            </a:br>
            <a:r>
              <a:rPr lang="en-US" altLang="en-US" sz="2400" smtClean="0">
                <a:ea typeface="Geneva" charset="-128"/>
              </a:rPr>
              <a:t>downtown neighbourhoods. </a:t>
            </a:r>
            <a:br>
              <a:rPr lang="en-US" altLang="en-US" sz="2400" smtClean="0">
                <a:ea typeface="Geneva" charset="-128"/>
              </a:rPr>
            </a:br>
            <a:r>
              <a:rPr lang="en-US" altLang="en-US" sz="2400" smtClean="0">
                <a:ea typeface="Geneva" charset="-128"/>
              </a:rPr>
              <a:t>This move was hailed as a </a:t>
            </a:r>
            <a:br>
              <a:rPr lang="en-US" altLang="en-US" sz="2400" smtClean="0">
                <a:ea typeface="Geneva" charset="-128"/>
              </a:rPr>
            </a:br>
            <a:r>
              <a:rPr lang="en-US" altLang="en-US" sz="2400" smtClean="0">
                <a:ea typeface="Geneva" charset="-128"/>
              </a:rPr>
              <a:t>victory by those who think </a:t>
            </a:r>
            <a:br>
              <a:rPr lang="en-US" altLang="en-US" sz="2400" smtClean="0">
                <a:ea typeface="Geneva" charset="-128"/>
              </a:rPr>
            </a:br>
            <a:r>
              <a:rPr lang="en-US" altLang="en-US" sz="2400" smtClean="0">
                <a:ea typeface="Geneva" charset="-128"/>
              </a:rPr>
              <a:t>cities are for people, not cars.</a:t>
            </a:r>
          </a:p>
        </p:txBody>
      </p:sp>
      <p:sp>
        <p:nvSpPr>
          <p:cNvPr id="32771" name="Rectangle 2"/>
          <p:cNvSpPr>
            <a:spLocks noGrp="1" noChangeArrowheads="1"/>
          </p:cNvSpPr>
          <p:nvPr>
            <p:ph type="title"/>
          </p:nvPr>
        </p:nvSpPr>
        <p:spPr>
          <a:xfrm>
            <a:off x="2057400" y="76199"/>
            <a:ext cx="6400800" cy="1143001"/>
          </a:xfrm>
        </p:spPr>
        <p:txBody>
          <a:bodyPr/>
          <a:lstStyle/>
          <a:p>
            <a:r>
              <a:rPr lang="en-US" altLang="en-US" dirty="0" smtClean="0">
                <a:ea typeface="Geneva" charset="-128"/>
              </a:rPr>
              <a:t>A civic victory</a:t>
            </a:r>
          </a:p>
        </p:txBody>
      </p:sp>
      <p:pic>
        <p:nvPicPr>
          <p:cNvPr id="32772" name="Picture 4" descr="Slide1 Spadina"/>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14999" t="6667" r="30000" b="14667"/>
          <a:stretch>
            <a:fillRect/>
          </a:stretch>
        </p:blipFill>
        <p:spPr bwMode="auto">
          <a:xfrm>
            <a:off x="6127750" y="2325688"/>
            <a:ext cx="2635250" cy="3505200"/>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547101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838200" y="1676400"/>
            <a:ext cx="7989888" cy="4114800"/>
          </a:xfrm>
        </p:spPr>
        <p:txBody>
          <a:bodyPr/>
          <a:lstStyle/>
          <a:p>
            <a:pPr>
              <a:spcBef>
                <a:spcPts val="0"/>
              </a:spcBef>
              <a:buFontTx/>
              <a:buNone/>
            </a:pPr>
            <a:r>
              <a:rPr lang="en-US" altLang="en-US" sz="2400" dirty="0" smtClean="0">
                <a:ea typeface="Geneva" charset="-128"/>
              </a:rPr>
              <a:t>	In 1986, the Healthy Cities Movement is organized by the Canadian Institute of Planners and the Canadian </a:t>
            </a:r>
            <a:br>
              <a:rPr lang="en-US" altLang="en-US" sz="2400" dirty="0" smtClean="0">
                <a:ea typeface="Geneva" charset="-128"/>
              </a:rPr>
            </a:br>
            <a:r>
              <a:rPr lang="en-US" altLang="en-US" sz="2400" dirty="0" smtClean="0">
                <a:ea typeface="Geneva" charset="-128"/>
              </a:rPr>
              <a:t>Public Health </a:t>
            </a:r>
            <a:br>
              <a:rPr lang="en-US" altLang="en-US" sz="2400" dirty="0" smtClean="0">
                <a:ea typeface="Geneva" charset="-128"/>
              </a:rPr>
            </a:br>
            <a:r>
              <a:rPr lang="en-US" altLang="en-US" sz="2400" dirty="0" smtClean="0">
                <a:ea typeface="Geneva" charset="-128"/>
              </a:rPr>
              <a:t>Association. This </a:t>
            </a:r>
            <a:br>
              <a:rPr lang="en-US" altLang="en-US" sz="2400" dirty="0" smtClean="0">
                <a:ea typeface="Geneva" charset="-128"/>
              </a:rPr>
            </a:br>
            <a:r>
              <a:rPr lang="en-US" altLang="en-US" sz="2400" dirty="0" smtClean="0">
                <a:ea typeface="Geneva" charset="-128"/>
              </a:rPr>
              <a:t>movement continues </a:t>
            </a:r>
            <a:br>
              <a:rPr lang="en-US" altLang="en-US" sz="2400" dirty="0" smtClean="0">
                <a:ea typeface="Geneva" charset="-128"/>
              </a:rPr>
            </a:br>
            <a:r>
              <a:rPr lang="en-US" altLang="en-US" sz="2400" dirty="0" smtClean="0">
                <a:ea typeface="Geneva" charset="-128"/>
              </a:rPr>
              <a:t>to lobby for a cleaner </a:t>
            </a:r>
            <a:br>
              <a:rPr lang="en-US" altLang="en-US" sz="2400" dirty="0" smtClean="0">
                <a:ea typeface="Geneva" charset="-128"/>
              </a:rPr>
            </a:br>
            <a:r>
              <a:rPr lang="en-US" altLang="en-US" sz="2400" dirty="0" smtClean="0">
                <a:ea typeface="Geneva" charset="-128"/>
              </a:rPr>
              <a:t>environment and </a:t>
            </a:r>
            <a:br>
              <a:rPr lang="en-US" altLang="en-US" sz="2400" dirty="0" smtClean="0">
                <a:ea typeface="Geneva" charset="-128"/>
              </a:rPr>
            </a:br>
            <a:r>
              <a:rPr lang="en-US" altLang="en-US" sz="2400" dirty="0" smtClean="0">
                <a:ea typeface="Geneva" charset="-128"/>
              </a:rPr>
              <a:t>healthier lifestyles for </a:t>
            </a:r>
          </a:p>
          <a:p>
            <a:pPr>
              <a:spcBef>
                <a:spcPts val="0"/>
              </a:spcBef>
              <a:buFontTx/>
              <a:buNone/>
            </a:pPr>
            <a:r>
              <a:rPr lang="en-US" altLang="en-US" sz="2400" dirty="0">
                <a:ea typeface="Geneva" charset="-128"/>
              </a:rPr>
              <a:t> </a:t>
            </a:r>
            <a:r>
              <a:rPr lang="en-US" altLang="en-US" sz="2400" dirty="0" smtClean="0">
                <a:ea typeface="Geneva" charset="-128"/>
              </a:rPr>
              <a:t>  residents of Canada’s cities.</a:t>
            </a:r>
          </a:p>
        </p:txBody>
      </p:sp>
      <p:sp>
        <p:nvSpPr>
          <p:cNvPr id="33795" name="Rectangle 2"/>
          <p:cNvSpPr>
            <a:spLocks noGrp="1" noChangeArrowheads="1"/>
          </p:cNvSpPr>
          <p:nvPr>
            <p:ph type="title"/>
          </p:nvPr>
        </p:nvSpPr>
        <p:spPr>
          <a:xfrm>
            <a:off x="2081682" y="114299"/>
            <a:ext cx="6858000" cy="1143001"/>
          </a:xfrm>
        </p:spPr>
        <p:txBody>
          <a:bodyPr/>
          <a:lstStyle/>
          <a:p>
            <a:r>
              <a:rPr lang="en-US" altLang="en-US" dirty="0" smtClean="0">
                <a:ea typeface="Geneva" charset="-128"/>
              </a:rPr>
              <a:t>Making cities healthier</a:t>
            </a:r>
          </a:p>
        </p:txBody>
      </p:sp>
      <p:pic>
        <p:nvPicPr>
          <p:cNvPr id="33796" name="Picture 4" descr="cityview TORONTO"/>
          <p:cNvPicPr>
            <a:picLocks noChangeAspect="1" noChangeArrowheads="1"/>
          </p:cNvPicPr>
          <p:nvPr/>
        </p:nvPicPr>
        <p:blipFill>
          <a:blip r:embed="rId2">
            <a:extLst>
              <a:ext uri="{28A0092B-C50C-407E-A947-70E740481C1C}">
                <a14:useLocalDpi xmlns:a14="http://schemas.microsoft.com/office/drawing/2010/main" val="0"/>
              </a:ext>
            </a:extLst>
          </a:blip>
          <a:srcRect l="1199" t="14815" r="1199" b="20741"/>
          <a:stretch>
            <a:fillRect/>
          </a:stretch>
        </p:blipFill>
        <p:spPr bwMode="auto">
          <a:xfrm>
            <a:off x="5024438" y="2695575"/>
            <a:ext cx="3738562" cy="21050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92159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C:\WINDOWS\Desktop\Brian\OPPI\WTPD PPT\logolrg.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09800"/>
            <a:ext cx="2914650"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3"/>
          <p:cNvSpPr>
            <a:spLocks noGrp="1" noChangeArrowheads="1"/>
          </p:cNvSpPr>
          <p:nvPr>
            <p:ph idx="1"/>
          </p:nvPr>
        </p:nvSpPr>
        <p:spPr>
          <a:xfrm>
            <a:off x="468313" y="1752600"/>
            <a:ext cx="8142287" cy="4616450"/>
          </a:xfrm>
        </p:spPr>
        <p:txBody>
          <a:bodyPr/>
          <a:lstStyle/>
          <a:p>
            <a:pPr>
              <a:lnSpc>
                <a:spcPct val="110000"/>
              </a:lnSpc>
              <a:buFontTx/>
              <a:buNone/>
            </a:pPr>
            <a:r>
              <a:rPr lang="en-US" altLang="en-US" sz="2400" smtClean="0">
                <a:ea typeface="Geneva" charset="-128"/>
              </a:rPr>
              <a:t>	In 1986, the four affiliated chapters of the Canadian Institute of Planners merged to form the </a:t>
            </a:r>
            <a:r>
              <a:rPr lang="en-US" altLang="en-US" sz="2400" b="1" smtClean="0">
                <a:ea typeface="Geneva" charset="-128"/>
              </a:rPr>
              <a:t>Ontario Professional Planners Institute</a:t>
            </a:r>
            <a:r>
              <a:rPr lang="en-US" altLang="en-US" sz="2400" smtClean="0">
                <a:ea typeface="Geneva" charset="-128"/>
              </a:rPr>
              <a:t>. The Institute promotes good planning, ensures that members follow a Code of Conduct, conducts research on planning issues, and keeps members informed through the Ontario Planning Journal, e-communications and educational courses.</a:t>
            </a:r>
          </a:p>
        </p:txBody>
      </p:sp>
      <p:sp>
        <p:nvSpPr>
          <p:cNvPr id="34820" name="Rectangle 2"/>
          <p:cNvSpPr>
            <a:spLocks noGrp="1" noChangeArrowheads="1"/>
          </p:cNvSpPr>
          <p:nvPr>
            <p:ph type="title"/>
          </p:nvPr>
        </p:nvSpPr>
        <p:spPr>
          <a:xfrm>
            <a:off x="1943401" y="116632"/>
            <a:ext cx="6858000" cy="1143001"/>
          </a:xfrm>
        </p:spPr>
        <p:txBody>
          <a:bodyPr/>
          <a:lstStyle/>
          <a:p>
            <a:r>
              <a:rPr lang="en-US" altLang="en-US" smtClean="0">
                <a:ea typeface="Geneva" charset="-128"/>
              </a:rPr>
              <a:t>An Ontario Institute </a:t>
            </a:r>
          </a:p>
        </p:txBody>
      </p:sp>
    </p:spTree>
    <p:extLst>
      <p:ext uri="{BB962C8B-B14F-4D97-AF65-F5344CB8AC3E}">
        <p14:creationId xmlns:p14="http://schemas.microsoft.com/office/powerpoint/2010/main" val="26159181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685800" y="1754188"/>
            <a:ext cx="8134350" cy="4535487"/>
          </a:xfrm>
        </p:spPr>
        <p:txBody>
          <a:bodyPr/>
          <a:lstStyle/>
          <a:p>
            <a:pPr>
              <a:lnSpc>
                <a:spcPct val="110000"/>
              </a:lnSpc>
              <a:buFontTx/>
              <a:buNone/>
            </a:pPr>
            <a:r>
              <a:rPr lang="en-US" altLang="en-US" sz="2400" dirty="0" smtClean="0">
                <a:ea typeface="Geneva" charset="-128"/>
              </a:rPr>
              <a:t>	In 1991-93, a Commission on Planning and Development reform, headed by former Toronto mayor John Sewell, talked to Ontarians in all parts of the province about their communities, and produced a report calling for amendments to legislation and planning. The government adopted many of its recommendations; many were altered when the government changed in 1995.</a:t>
            </a:r>
          </a:p>
        </p:txBody>
      </p:sp>
      <p:sp>
        <p:nvSpPr>
          <p:cNvPr id="35843" name="Rectangle 2"/>
          <p:cNvSpPr>
            <a:spLocks noGrp="1" noChangeArrowheads="1"/>
          </p:cNvSpPr>
          <p:nvPr>
            <p:ph type="title"/>
          </p:nvPr>
        </p:nvSpPr>
        <p:spPr>
          <a:xfrm>
            <a:off x="2286000" y="119856"/>
            <a:ext cx="6477000" cy="1143001"/>
          </a:xfrm>
        </p:spPr>
        <p:txBody>
          <a:bodyPr/>
          <a:lstStyle/>
          <a:p>
            <a:r>
              <a:rPr lang="en-US" altLang="en-US" dirty="0" smtClean="0">
                <a:ea typeface="Geneva" charset="-128"/>
              </a:rPr>
              <a:t>Reforming planning</a:t>
            </a:r>
          </a:p>
        </p:txBody>
      </p:sp>
      <p:pic>
        <p:nvPicPr>
          <p:cNvPr id="35844" name="Picture 4" descr="Picture1John Sewell"/>
          <p:cNvPicPr>
            <a:picLocks noChangeAspect="1" noChangeArrowheads="1"/>
          </p:cNvPicPr>
          <p:nvPr/>
        </p:nvPicPr>
        <p:blipFill>
          <a:blip r:embed="rId2">
            <a:lum contrast="4000"/>
            <a:extLst>
              <a:ext uri="{28A0092B-C50C-407E-A947-70E740481C1C}">
                <a14:useLocalDpi xmlns:a14="http://schemas.microsoft.com/office/drawing/2010/main" val="0"/>
              </a:ext>
            </a:extLst>
          </a:blip>
          <a:srcRect/>
          <a:stretch>
            <a:fillRect/>
          </a:stretch>
        </p:blipFill>
        <p:spPr bwMode="auto">
          <a:xfrm>
            <a:off x="3131840" y="4941168"/>
            <a:ext cx="2816225" cy="1149350"/>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85455960"/>
      </p:ext>
    </p:extLst>
  </p:cSld>
  <p:clrMapOvr>
    <a:masterClrMapping/>
  </p:clrMapOvr>
  <p:transition>
    <p:blinds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685800" y="1556792"/>
            <a:ext cx="7989888" cy="4114800"/>
          </a:xfrm>
        </p:spPr>
        <p:txBody>
          <a:bodyPr/>
          <a:lstStyle/>
          <a:p>
            <a:pPr>
              <a:lnSpc>
                <a:spcPct val="110000"/>
              </a:lnSpc>
              <a:buFontTx/>
              <a:buNone/>
            </a:pPr>
            <a:r>
              <a:rPr lang="en-US" altLang="en-US" sz="2400" dirty="0" smtClean="0">
                <a:ea typeface="Geneva" charset="-128"/>
              </a:rPr>
              <a:t>	After 1995, when the Conservatives formed the Ontario government, municipalities had to take on new functions, and many municipalities were amalgamated. Before 1995, </a:t>
            </a:r>
            <a:br>
              <a:rPr lang="en-US" altLang="en-US" sz="2400" dirty="0" smtClean="0">
                <a:ea typeface="Geneva" charset="-128"/>
              </a:rPr>
            </a:br>
            <a:r>
              <a:rPr lang="en-US" altLang="en-US" sz="2400" dirty="0" smtClean="0">
                <a:ea typeface="Geneva" charset="-128"/>
              </a:rPr>
              <a:t>there were more than 800 municipalities in Ontario; by </a:t>
            </a:r>
            <a:br>
              <a:rPr lang="en-US" altLang="en-US" sz="2400" dirty="0" smtClean="0">
                <a:ea typeface="Geneva" charset="-128"/>
              </a:rPr>
            </a:br>
            <a:r>
              <a:rPr lang="en-US" altLang="en-US" sz="2400" dirty="0" smtClean="0">
                <a:ea typeface="Geneva" charset="-128"/>
              </a:rPr>
              <a:t>2000, there were fewer than 400.</a:t>
            </a:r>
          </a:p>
        </p:txBody>
      </p:sp>
      <p:sp>
        <p:nvSpPr>
          <p:cNvPr id="36867" name="Rectangle 2"/>
          <p:cNvSpPr>
            <a:spLocks noGrp="1" noChangeArrowheads="1"/>
          </p:cNvSpPr>
          <p:nvPr>
            <p:ph type="title"/>
          </p:nvPr>
        </p:nvSpPr>
        <p:spPr>
          <a:xfrm>
            <a:off x="1995083" y="4490"/>
            <a:ext cx="6858000" cy="1143001"/>
          </a:xfrm>
        </p:spPr>
        <p:txBody>
          <a:bodyPr/>
          <a:lstStyle/>
          <a:p>
            <a:r>
              <a:rPr lang="en-US" altLang="en-US" dirty="0" smtClean="0">
                <a:ea typeface="Geneva" charset="-128"/>
              </a:rPr>
              <a:t>A flurry of changes</a:t>
            </a:r>
          </a:p>
        </p:txBody>
      </p:sp>
      <p:pic>
        <p:nvPicPr>
          <p:cNvPr id="1028" name="Picture 4" descr="http://www.johomaps.com/na/canada/ontario/toronto/t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781305"/>
            <a:ext cx="3816424" cy="29532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97368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1"/>
          </p:nvPr>
        </p:nvSpPr>
        <p:spPr>
          <a:xfrm>
            <a:off x="685800" y="1752600"/>
            <a:ext cx="7772400" cy="4114800"/>
          </a:xfrm>
        </p:spPr>
        <p:txBody>
          <a:bodyPr/>
          <a:lstStyle/>
          <a:p>
            <a:pPr>
              <a:spcBef>
                <a:spcPts val="0"/>
              </a:spcBef>
              <a:buFontTx/>
              <a:buNone/>
            </a:pPr>
            <a:r>
              <a:rPr lang="en-US" altLang="en-US" sz="2400" dirty="0" smtClean="0">
                <a:ea typeface="Geneva" charset="-128"/>
              </a:rPr>
              <a:t>	The deaths of seven people in Walkerton, Ontario, from contaminated drinking water in May 2000 called attention to the need for careful </a:t>
            </a:r>
            <a:br>
              <a:rPr lang="en-US" altLang="en-US" sz="2400" dirty="0" smtClean="0">
                <a:ea typeface="Geneva" charset="-128"/>
              </a:rPr>
            </a:br>
            <a:r>
              <a:rPr lang="en-US" altLang="en-US" sz="2400" dirty="0" smtClean="0">
                <a:ea typeface="Geneva" charset="-128"/>
              </a:rPr>
              <a:t>management of water resources. </a:t>
            </a:r>
          </a:p>
          <a:p>
            <a:pPr>
              <a:spcBef>
                <a:spcPts val="0"/>
              </a:spcBef>
              <a:buFontTx/>
              <a:buNone/>
            </a:pPr>
            <a:r>
              <a:rPr lang="en-US" altLang="en-US" sz="2400" dirty="0">
                <a:ea typeface="Geneva" charset="-128"/>
              </a:rPr>
              <a:t> </a:t>
            </a:r>
            <a:r>
              <a:rPr lang="en-US" altLang="en-US" sz="2400" dirty="0" smtClean="0">
                <a:ea typeface="Geneva" charset="-128"/>
              </a:rPr>
              <a:t>  A public inquiry leads to many </a:t>
            </a:r>
          </a:p>
          <a:p>
            <a:pPr>
              <a:spcBef>
                <a:spcPts val="0"/>
              </a:spcBef>
              <a:buFontTx/>
              <a:buNone/>
            </a:pPr>
            <a:r>
              <a:rPr lang="en-US" altLang="en-US" sz="2400" dirty="0">
                <a:ea typeface="Geneva" charset="-128"/>
              </a:rPr>
              <a:t> </a:t>
            </a:r>
            <a:r>
              <a:rPr lang="en-US" altLang="en-US" sz="2400" dirty="0" smtClean="0">
                <a:ea typeface="Geneva" charset="-128"/>
              </a:rPr>
              <a:t>  recommendations and reforms.</a:t>
            </a:r>
          </a:p>
        </p:txBody>
      </p:sp>
      <p:sp>
        <p:nvSpPr>
          <p:cNvPr id="37891" name="Rectangle 2"/>
          <p:cNvSpPr>
            <a:spLocks noGrp="1" noChangeArrowheads="1"/>
          </p:cNvSpPr>
          <p:nvPr>
            <p:ph type="title"/>
          </p:nvPr>
        </p:nvSpPr>
        <p:spPr>
          <a:xfrm>
            <a:off x="1979613" y="138111"/>
            <a:ext cx="6858000" cy="1143001"/>
          </a:xfrm>
        </p:spPr>
        <p:txBody>
          <a:bodyPr/>
          <a:lstStyle/>
          <a:p>
            <a:r>
              <a:rPr lang="en-US" altLang="en-US" dirty="0" smtClean="0">
                <a:ea typeface="Geneva" charset="-128"/>
              </a:rPr>
              <a:t>A crisis</a:t>
            </a:r>
          </a:p>
        </p:txBody>
      </p:sp>
      <p:pic>
        <p:nvPicPr>
          <p:cNvPr id="37892" name="Picture 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052" y="2996952"/>
            <a:ext cx="2522537" cy="30067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46279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a:xfrm>
            <a:off x="685800" y="1752600"/>
            <a:ext cx="8062913" cy="4114800"/>
          </a:xfrm>
        </p:spPr>
        <p:txBody>
          <a:bodyPr/>
          <a:lstStyle/>
          <a:p>
            <a:pPr>
              <a:lnSpc>
                <a:spcPct val="110000"/>
              </a:lnSpc>
              <a:buFontTx/>
              <a:buNone/>
            </a:pPr>
            <a:r>
              <a:rPr lang="en-US" altLang="en-US" sz="2400" smtClean="0">
                <a:ea typeface="Geneva" charset="-128"/>
              </a:rPr>
              <a:t>	In 2001, the Ontario government launched a “Smart Growth” initiative to prevent </a:t>
            </a:r>
            <a:br>
              <a:rPr lang="en-US" altLang="en-US" sz="2400" smtClean="0">
                <a:ea typeface="Geneva" charset="-128"/>
              </a:rPr>
            </a:br>
            <a:r>
              <a:rPr lang="en-US" altLang="en-US" sz="2400" smtClean="0">
                <a:ea typeface="Geneva" charset="-128"/>
              </a:rPr>
              <a:t>suburban sprawl and urban </a:t>
            </a:r>
            <a:br>
              <a:rPr lang="en-US" altLang="en-US" sz="2400" smtClean="0">
                <a:ea typeface="Geneva" charset="-128"/>
              </a:rPr>
            </a:br>
            <a:r>
              <a:rPr lang="en-US" altLang="en-US" sz="2400" smtClean="0">
                <a:ea typeface="Geneva" charset="-128"/>
              </a:rPr>
              <a:t>decline, while ensuring a </a:t>
            </a:r>
            <a:br>
              <a:rPr lang="en-US" altLang="en-US" sz="2400" smtClean="0">
                <a:ea typeface="Geneva" charset="-128"/>
              </a:rPr>
            </a:br>
            <a:r>
              <a:rPr lang="en-US" altLang="en-US" sz="2400" smtClean="0">
                <a:ea typeface="Geneva" charset="-128"/>
              </a:rPr>
              <a:t>healthy economy and </a:t>
            </a:r>
            <a:br>
              <a:rPr lang="en-US" altLang="en-US" sz="2400" smtClean="0">
                <a:ea typeface="Geneva" charset="-128"/>
              </a:rPr>
            </a:br>
            <a:r>
              <a:rPr lang="en-US" altLang="en-US" sz="2400" smtClean="0">
                <a:ea typeface="Geneva" charset="-128"/>
              </a:rPr>
              <a:t>environment. Five </a:t>
            </a:r>
            <a:r>
              <a:rPr lang="en-US" altLang="en-US" sz="2400" b="1" smtClean="0">
                <a:ea typeface="Geneva" charset="-128"/>
              </a:rPr>
              <a:t>Smart </a:t>
            </a:r>
            <a:br>
              <a:rPr lang="en-US" altLang="en-US" sz="2400" b="1" smtClean="0">
                <a:ea typeface="Geneva" charset="-128"/>
              </a:rPr>
            </a:br>
            <a:r>
              <a:rPr lang="en-US" altLang="en-US" sz="2400" b="1" smtClean="0">
                <a:ea typeface="Geneva" charset="-128"/>
              </a:rPr>
              <a:t>Growth panels</a:t>
            </a:r>
            <a:r>
              <a:rPr lang="en-US" altLang="en-US" sz="2400" smtClean="0">
                <a:ea typeface="Geneva" charset="-128"/>
              </a:rPr>
              <a:t> developed </a:t>
            </a:r>
            <a:br>
              <a:rPr lang="en-US" altLang="en-US" sz="2400" smtClean="0">
                <a:ea typeface="Geneva" charset="-128"/>
              </a:rPr>
            </a:br>
            <a:r>
              <a:rPr lang="en-US" altLang="en-US" sz="2400" smtClean="0">
                <a:ea typeface="Geneva" charset="-128"/>
              </a:rPr>
              <a:t>recommendations intended </a:t>
            </a:r>
            <a:br>
              <a:rPr lang="en-US" altLang="en-US" sz="2400" smtClean="0">
                <a:ea typeface="Geneva" charset="-128"/>
              </a:rPr>
            </a:br>
            <a:r>
              <a:rPr lang="en-US" altLang="en-US" sz="2400" smtClean="0">
                <a:ea typeface="Geneva" charset="-128"/>
              </a:rPr>
              <a:t>to help Ontario communities </a:t>
            </a:r>
            <a:br>
              <a:rPr lang="en-US" altLang="en-US" sz="2400" smtClean="0">
                <a:ea typeface="Geneva" charset="-128"/>
              </a:rPr>
            </a:br>
            <a:r>
              <a:rPr lang="en-US" altLang="en-US" sz="2400" smtClean="0">
                <a:ea typeface="Geneva" charset="-128"/>
              </a:rPr>
              <a:t>become more livable and prosperous.</a:t>
            </a:r>
          </a:p>
        </p:txBody>
      </p:sp>
      <p:sp>
        <p:nvSpPr>
          <p:cNvPr id="38915" name="Rectangle 2"/>
          <p:cNvSpPr>
            <a:spLocks noGrp="1" noChangeArrowheads="1"/>
          </p:cNvSpPr>
          <p:nvPr>
            <p:ph type="title"/>
          </p:nvPr>
        </p:nvSpPr>
        <p:spPr>
          <a:xfrm>
            <a:off x="2055813" y="138111"/>
            <a:ext cx="6858000" cy="1143001"/>
          </a:xfrm>
        </p:spPr>
        <p:txBody>
          <a:bodyPr/>
          <a:lstStyle/>
          <a:p>
            <a:r>
              <a:rPr lang="en-US" altLang="en-US" dirty="0" smtClean="0">
                <a:ea typeface="Geneva" charset="-128"/>
              </a:rPr>
              <a:t>Making growth smarter</a:t>
            </a:r>
          </a:p>
        </p:txBody>
      </p:sp>
      <p:pic>
        <p:nvPicPr>
          <p:cNvPr id="38916" name="Picture 6" descr="Picture 003"/>
          <p:cNvPicPr>
            <a:picLocks noChangeAspect="1" noChangeArrowheads="1"/>
          </p:cNvPicPr>
          <p:nvPr/>
        </p:nvPicPr>
        <p:blipFill>
          <a:blip r:embed="rId2">
            <a:lum bright="4000"/>
            <a:extLst>
              <a:ext uri="{28A0092B-C50C-407E-A947-70E740481C1C}">
                <a14:useLocalDpi xmlns:a14="http://schemas.microsoft.com/office/drawing/2010/main" val="0"/>
              </a:ext>
            </a:extLst>
          </a:blip>
          <a:srcRect l="32353" t="23376" r="33824" b="27272"/>
          <a:stretch>
            <a:fillRect/>
          </a:stretch>
        </p:blipFill>
        <p:spPr bwMode="auto">
          <a:xfrm>
            <a:off x="6335713" y="2695575"/>
            <a:ext cx="2427287" cy="27146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249533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a:xfrm>
            <a:off x="685800" y="1752600"/>
            <a:ext cx="7772400" cy="4114800"/>
          </a:xfrm>
        </p:spPr>
        <p:txBody>
          <a:bodyPr/>
          <a:lstStyle/>
          <a:p>
            <a:pPr>
              <a:spcBef>
                <a:spcPts val="0"/>
              </a:spcBef>
              <a:buFontTx/>
              <a:buNone/>
            </a:pPr>
            <a:r>
              <a:rPr lang="en-US" altLang="en-US" sz="2400" dirty="0" smtClean="0">
                <a:ea typeface="Geneva" charset="-128"/>
              </a:rPr>
              <a:t>	The Oak Ridges Moraine is a 160-km-long feature stretching from the Niagara Escarpment to the Trent </a:t>
            </a:r>
            <a:br>
              <a:rPr lang="en-US" altLang="en-US" sz="2400" dirty="0" smtClean="0">
                <a:ea typeface="Geneva" charset="-128"/>
              </a:rPr>
            </a:br>
            <a:r>
              <a:rPr lang="en-US" altLang="en-US" sz="2400" dirty="0" smtClean="0">
                <a:ea typeface="Geneva" charset="-128"/>
              </a:rPr>
              <a:t>River. Many of the rivers </a:t>
            </a:r>
            <a:br>
              <a:rPr lang="en-US" altLang="en-US" sz="2400" dirty="0" smtClean="0">
                <a:ea typeface="Geneva" charset="-128"/>
              </a:rPr>
            </a:br>
            <a:r>
              <a:rPr lang="en-US" altLang="en-US" sz="2400" dirty="0" smtClean="0">
                <a:ea typeface="Geneva" charset="-128"/>
              </a:rPr>
              <a:t>in the area originate in </a:t>
            </a:r>
            <a:br>
              <a:rPr lang="en-US" altLang="en-US" sz="2400" dirty="0" smtClean="0">
                <a:ea typeface="Geneva" charset="-128"/>
              </a:rPr>
            </a:br>
            <a:r>
              <a:rPr lang="en-US" altLang="en-US" sz="2400" dirty="0" smtClean="0">
                <a:ea typeface="Geneva" charset="-128"/>
              </a:rPr>
              <a:t>the Moraine. In 2001, </a:t>
            </a:r>
            <a:br>
              <a:rPr lang="en-US" altLang="en-US" sz="2400" dirty="0" smtClean="0">
                <a:ea typeface="Geneva" charset="-128"/>
              </a:rPr>
            </a:br>
            <a:r>
              <a:rPr lang="en-US" altLang="en-US" sz="2400" dirty="0" smtClean="0">
                <a:ea typeface="Geneva" charset="-128"/>
              </a:rPr>
              <a:t>proposals for large </a:t>
            </a:r>
            <a:br>
              <a:rPr lang="en-US" altLang="en-US" sz="2400" dirty="0" smtClean="0">
                <a:ea typeface="Geneva" charset="-128"/>
              </a:rPr>
            </a:br>
            <a:r>
              <a:rPr lang="en-US" altLang="en-US" sz="2400" dirty="0" smtClean="0">
                <a:ea typeface="Geneva" charset="-128"/>
              </a:rPr>
              <a:t>developments on the Moraine </a:t>
            </a:r>
          </a:p>
          <a:p>
            <a:pPr>
              <a:spcBef>
                <a:spcPts val="0"/>
              </a:spcBef>
              <a:buFontTx/>
              <a:buNone/>
            </a:pPr>
            <a:r>
              <a:rPr lang="en-US" altLang="en-US" sz="2400" dirty="0">
                <a:ea typeface="Geneva" charset="-128"/>
              </a:rPr>
              <a:t> </a:t>
            </a:r>
            <a:r>
              <a:rPr lang="en-US" altLang="en-US" sz="2400" dirty="0" smtClean="0">
                <a:ea typeface="Geneva" charset="-128"/>
              </a:rPr>
              <a:t>  met with public opposition. The Ontario government passed legislation to help protect the feature.</a:t>
            </a:r>
          </a:p>
        </p:txBody>
      </p:sp>
      <p:sp>
        <p:nvSpPr>
          <p:cNvPr id="39939" name="Rectangle 2"/>
          <p:cNvSpPr>
            <a:spLocks noGrp="1" noChangeArrowheads="1"/>
          </p:cNvSpPr>
          <p:nvPr>
            <p:ph type="title"/>
          </p:nvPr>
        </p:nvSpPr>
        <p:spPr>
          <a:xfrm>
            <a:off x="2055813" y="44624"/>
            <a:ext cx="6858000" cy="1143001"/>
          </a:xfrm>
        </p:spPr>
        <p:txBody>
          <a:bodyPr/>
          <a:lstStyle/>
          <a:p>
            <a:r>
              <a:rPr lang="en-US" altLang="en-US" dirty="0" smtClean="0">
                <a:ea typeface="Geneva" charset="-128"/>
              </a:rPr>
              <a:t>Saving the Moraine</a:t>
            </a:r>
          </a:p>
        </p:txBody>
      </p:sp>
      <p:pic>
        <p:nvPicPr>
          <p:cNvPr id="39940" name="Picture 4" descr="pic2"/>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b="1900"/>
          <a:stretch>
            <a:fillRect/>
          </a:stretch>
        </p:blipFill>
        <p:spPr bwMode="auto">
          <a:xfrm>
            <a:off x="5344085" y="2564904"/>
            <a:ext cx="355282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6286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a:xfrm>
            <a:off x="685800" y="1752600"/>
            <a:ext cx="8153400" cy="4114800"/>
          </a:xfrm>
        </p:spPr>
        <p:txBody>
          <a:bodyPr/>
          <a:lstStyle/>
          <a:p>
            <a:pPr>
              <a:lnSpc>
                <a:spcPct val="110000"/>
              </a:lnSpc>
              <a:buFontTx/>
              <a:buNone/>
            </a:pPr>
            <a:r>
              <a:rPr lang="en-US" altLang="en-US" sz="2400" smtClean="0">
                <a:ea typeface="Geneva" charset="-128"/>
              </a:rPr>
              <a:t>	In 2004, the new Ontario Liberal government proposed changes to the Planning Act, the </a:t>
            </a:r>
            <a:br>
              <a:rPr lang="en-US" altLang="en-US" sz="2400" smtClean="0">
                <a:ea typeface="Geneva" charset="-128"/>
              </a:rPr>
            </a:br>
            <a:r>
              <a:rPr lang="en-US" altLang="en-US" sz="2400" smtClean="0">
                <a:ea typeface="Geneva" charset="-128"/>
              </a:rPr>
              <a:t>Ontario Municipal Board, </a:t>
            </a:r>
            <a:br>
              <a:rPr lang="en-US" altLang="en-US" sz="2400" smtClean="0">
                <a:ea typeface="Geneva" charset="-128"/>
              </a:rPr>
            </a:br>
            <a:r>
              <a:rPr lang="en-US" altLang="en-US" sz="2400" smtClean="0">
                <a:ea typeface="Geneva" charset="-128"/>
              </a:rPr>
              <a:t>and the Provincial Policy </a:t>
            </a:r>
            <a:br>
              <a:rPr lang="en-US" altLang="en-US" sz="2400" smtClean="0">
                <a:ea typeface="Geneva" charset="-128"/>
              </a:rPr>
            </a:br>
            <a:r>
              <a:rPr lang="en-US" altLang="en-US" sz="2400" smtClean="0">
                <a:ea typeface="Geneva" charset="-128"/>
              </a:rPr>
              <a:t>Statement, and </a:t>
            </a:r>
            <a:br>
              <a:rPr lang="en-US" altLang="en-US" sz="2400" smtClean="0">
                <a:ea typeface="Geneva" charset="-128"/>
              </a:rPr>
            </a:br>
            <a:r>
              <a:rPr lang="en-US" altLang="en-US" sz="2400" smtClean="0">
                <a:ea typeface="Geneva" charset="-128"/>
              </a:rPr>
              <a:t>published a discussion </a:t>
            </a:r>
            <a:br>
              <a:rPr lang="en-US" altLang="en-US" sz="2400" smtClean="0">
                <a:ea typeface="Geneva" charset="-128"/>
              </a:rPr>
            </a:br>
            <a:r>
              <a:rPr lang="en-US" altLang="en-US" sz="2400" smtClean="0">
                <a:ea typeface="Geneva" charset="-128"/>
              </a:rPr>
              <a:t>paper on regional </a:t>
            </a:r>
            <a:br>
              <a:rPr lang="en-US" altLang="en-US" sz="2400" smtClean="0">
                <a:ea typeface="Geneva" charset="-128"/>
              </a:rPr>
            </a:br>
            <a:r>
              <a:rPr lang="en-US" altLang="en-US" sz="2400" smtClean="0">
                <a:ea typeface="Geneva" charset="-128"/>
              </a:rPr>
              <a:t>planning for the “Greater Golden Horseshoe” around Toronto.</a:t>
            </a:r>
          </a:p>
        </p:txBody>
      </p:sp>
      <p:sp>
        <p:nvSpPr>
          <p:cNvPr id="40963" name="Rectangle 2"/>
          <p:cNvSpPr>
            <a:spLocks noGrp="1" noChangeArrowheads="1"/>
          </p:cNvSpPr>
          <p:nvPr>
            <p:ph type="title"/>
          </p:nvPr>
        </p:nvSpPr>
        <p:spPr>
          <a:xfrm>
            <a:off x="2055813" y="39324"/>
            <a:ext cx="6858000" cy="1143001"/>
          </a:xfrm>
        </p:spPr>
        <p:txBody>
          <a:bodyPr/>
          <a:lstStyle/>
          <a:p>
            <a:r>
              <a:rPr lang="en-US" altLang="en-US" dirty="0" smtClean="0">
                <a:ea typeface="Geneva" charset="-128"/>
              </a:rPr>
              <a:t>Planning Reform</a:t>
            </a:r>
          </a:p>
        </p:txBody>
      </p:sp>
      <p:pic>
        <p:nvPicPr>
          <p:cNvPr id="40964" name="Picture 4" descr="path_vmp"/>
          <p:cNvPicPr>
            <a:picLocks noChangeAspect="1" noChangeArrowheads="1"/>
          </p:cNvPicPr>
          <p:nvPr/>
        </p:nvPicPr>
        <p:blipFill>
          <a:blip r:embed="rId2">
            <a:lum bright="10000"/>
            <a:extLst>
              <a:ext uri="{28A0092B-C50C-407E-A947-70E740481C1C}">
                <a14:useLocalDpi xmlns:a14="http://schemas.microsoft.com/office/drawing/2010/main" val="0"/>
              </a:ext>
            </a:extLst>
          </a:blip>
          <a:srcRect t="13333"/>
          <a:stretch>
            <a:fillRect/>
          </a:stretch>
        </p:blipFill>
        <p:spPr bwMode="auto">
          <a:xfrm>
            <a:off x="5286375" y="2695575"/>
            <a:ext cx="3476625" cy="18764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5123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idx="1"/>
          </p:nvPr>
        </p:nvSpPr>
        <p:spPr>
          <a:xfrm>
            <a:off x="685800" y="1752600"/>
            <a:ext cx="8229600" cy="4114800"/>
          </a:xfrm>
        </p:spPr>
        <p:txBody>
          <a:bodyPr/>
          <a:lstStyle/>
          <a:p>
            <a:pPr>
              <a:lnSpc>
                <a:spcPct val="110000"/>
              </a:lnSpc>
            </a:pPr>
            <a:r>
              <a:rPr lang="en-US" altLang="en-US" sz="2400" dirty="0" smtClean="0">
                <a:ea typeface="Geneva" charset="-128"/>
              </a:rPr>
              <a:t>This is an international event, intended to celebrate the accomplishments of planners in 30 countries. The first World Town Planning Day was held in 1949. </a:t>
            </a:r>
          </a:p>
        </p:txBody>
      </p:sp>
      <p:sp>
        <p:nvSpPr>
          <p:cNvPr id="5123" name="Rectangle 2"/>
          <p:cNvSpPr>
            <a:spLocks noGrp="1" noChangeArrowheads="1"/>
          </p:cNvSpPr>
          <p:nvPr>
            <p:ph type="title"/>
          </p:nvPr>
        </p:nvSpPr>
        <p:spPr>
          <a:xfrm>
            <a:off x="1981200" y="76199"/>
            <a:ext cx="7162800" cy="1143001"/>
          </a:xfrm>
        </p:spPr>
        <p:txBody>
          <a:bodyPr/>
          <a:lstStyle/>
          <a:p>
            <a:r>
              <a:rPr lang="en-US" altLang="en-US" dirty="0" smtClean="0">
                <a:ea typeface="Geneva" charset="-128"/>
              </a:rPr>
              <a:t>World Town Planning Day</a:t>
            </a:r>
          </a:p>
        </p:txBody>
      </p:sp>
      <p:sp>
        <p:nvSpPr>
          <p:cNvPr id="5124" name="Footer Placeholder 4"/>
          <p:cNvSpPr>
            <a:spLocks noGrp="1"/>
          </p:cNvSpPr>
          <p:nvPr>
            <p:ph type="ftr" sz="quarter" idx="4294967295"/>
          </p:nvPr>
        </p:nvSpPr>
        <p:spPr bwMode="auto">
          <a:xfrm>
            <a:off x="0" y="6400800"/>
            <a:ext cx="28956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1000">
                <a:solidFill>
                  <a:srgbClr val="333399"/>
                </a:solidFill>
              </a:rPr>
              <a:t>OPPI-WTPD</a:t>
            </a:r>
          </a:p>
        </p:txBody>
      </p:sp>
      <p:sp>
        <p:nvSpPr>
          <p:cNvPr id="5125" name="Slide Number Placeholder 5"/>
          <p:cNvSpPr>
            <a:spLocks noGrp="1"/>
          </p:cNvSpPr>
          <p:nvPr>
            <p:ph type="sldNum" sz="quarter" idx="4294967295"/>
          </p:nvPr>
        </p:nvSpPr>
        <p:spPr bwMode="auto">
          <a:xfrm>
            <a:off x="7239000" y="6400800"/>
            <a:ext cx="19050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124D4BFE-2279-4311-8119-0BE7507E97B4}" type="slidenum">
              <a:rPr lang="en-US" altLang="en-US" sz="1000">
                <a:solidFill>
                  <a:srgbClr val="333399"/>
                </a:solidFill>
              </a:rPr>
              <a:pPr/>
              <a:t>4</a:t>
            </a:fld>
            <a:endParaRPr lang="en-US" altLang="en-US" sz="1000">
              <a:solidFill>
                <a:srgbClr val="333399"/>
              </a:solidFill>
            </a:endParaRPr>
          </a:p>
        </p:txBody>
      </p:sp>
      <p:pic>
        <p:nvPicPr>
          <p:cNvPr id="5126" name="Picture 4" descr="Hawaii Honolulu Nawilliwilli 032"/>
          <p:cNvPicPr>
            <a:picLocks noChangeAspect="1" noChangeArrowheads="1"/>
          </p:cNvPicPr>
          <p:nvPr/>
        </p:nvPicPr>
        <p:blipFill>
          <a:blip r:embed="rId2">
            <a:lum bright="10000"/>
            <a:extLst>
              <a:ext uri="{28A0092B-C50C-407E-A947-70E740481C1C}">
                <a14:useLocalDpi xmlns:a14="http://schemas.microsoft.com/office/drawing/2010/main" val="0"/>
              </a:ext>
            </a:extLst>
          </a:blip>
          <a:srcRect b="5533"/>
          <a:stretch>
            <a:fillRect/>
          </a:stretch>
        </p:blipFill>
        <p:spPr bwMode="auto">
          <a:xfrm>
            <a:off x="5638800" y="4459288"/>
            <a:ext cx="3276600" cy="2201862"/>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5127" name="Picture 5" descr="DSC00084"/>
          <p:cNvPicPr>
            <a:picLocks noChangeAspect="1" noChangeArrowheads="1"/>
          </p:cNvPicPr>
          <p:nvPr/>
        </p:nvPicPr>
        <p:blipFill>
          <a:blip r:embed="rId3">
            <a:lum bright="20000" contrast="-10000"/>
            <a:extLst>
              <a:ext uri="{28A0092B-C50C-407E-A947-70E740481C1C}">
                <a14:useLocalDpi xmlns:a14="http://schemas.microsoft.com/office/drawing/2010/main" val="0"/>
              </a:ext>
            </a:extLst>
          </a:blip>
          <a:srcRect b="4800"/>
          <a:stretch>
            <a:fillRect/>
          </a:stretch>
        </p:blipFill>
        <p:spPr bwMode="auto">
          <a:xfrm>
            <a:off x="3048000" y="4460875"/>
            <a:ext cx="3071813" cy="21939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5128" name="Picture 11" descr="C:\WINDOWS\Desktop\Brian\OPPI\WTPD PPT\!4neighb.tif"/>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r="3334" b="2271"/>
          <a:stretch>
            <a:fillRect/>
          </a:stretch>
        </p:blipFill>
        <p:spPr bwMode="auto">
          <a:xfrm>
            <a:off x="209550" y="4459288"/>
            <a:ext cx="2873375" cy="2195512"/>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81675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idx="1"/>
          </p:nvPr>
        </p:nvSpPr>
        <p:spPr>
          <a:xfrm>
            <a:off x="685800" y="1752600"/>
            <a:ext cx="4800600" cy="4114800"/>
          </a:xfrm>
        </p:spPr>
        <p:txBody>
          <a:bodyPr/>
          <a:lstStyle/>
          <a:p>
            <a:pPr>
              <a:lnSpc>
                <a:spcPct val="110000"/>
              </a:lnSpc>
              <a:buFontTx/>
              <a:buNone/>
            </a:pPr>
            <a:r>
              <a:rPr lang="en-US" altLang="en-US" sz="2400" dirty="0" smtClean="0">
                <a:ea typeface="Geneva" charset="-128"/>
              </a:rPr>
              <a:t>	The </a:t>
            </a:r>
            <a:r>
              <a:rPr lang="en-US" altLang="en-US" sz="2400" i="1" dirty="0" smtClean="0">
                <a:ea typeface="Geneva" charset="-128"/>
              </a:rPr>
              <a:t>Greenbelt Act, 2005</a:t>
            </a:r>
            <a:r>
              <a:rPr lang="en-US" altLang="en-US" sz="2400" dirty="0" smtClean="0">
                <a:ea typeface="Geneva" charset="-128"/>
              </a:rPr>
              <a:t> enabled the creation of a Greenbelt Plan to protect about 1.8 million acres of environmentally sensitive and agricultural land in the Golden Horseshoe from urban development and sprawl.</a:t>
            </a:r>
            <a:endParaRPr lang="en-US" altLang="en-US" sz="2400" b="1" dirty="0" smtClean="0">
              <a:ea typeface="Geneva" charset="-128"/>
            </a:endParaRPr>
          </a:p>
          <a:p>
            <a:pPr>
              <a:lnSpc>
                <a:spcPct val="110000"/>
              </a:lnSpc>
              <a:buFontTx/>
              <a:buNone/>
            </a:pPr>
            <a:endParaRPr lang="en-US" altLang="en-US" sz="2400" dirty="0" smtClean="0">
              <a:ea typeface="Geneva" charset="-128"/>
            </a:endParaRPr>
          </a:p>
        </p:txBody>
      </p:sp>
      <p:sp>
        <p:nvSpPr>
          <p:cNvPr id="41987" name="Rectangle 2"/>
          <p:cNvSpPr>
            <a:spLocks noGrp="1" noChangeArrowheads="1"/>
          </p:cNvSpPr>
          <p:nvPr>
            <p:ph type="title"/>
          </p:nvPr>
        </p:nvSpPr>
        <p:spPr>
          <a:xfrm>
            <a:off x="2057400" y="76199"/>
            <a:ext cx="6858000" cy="1143001"/>
          </a:xfrm>
        </p:spPr>
        <p:txBody>
          <a:bodyPr/>
          <a:lstStyle/>
          <a:p>
            <a:r>
              <a:rPr lang="en-US" altLang="en-US" dirty="0" smtClean="0">
                <a:ea typeface="Geneva" charset="-128"/>
              </a:rPr>
              <a:t>Greenbelt Act</a:t>
            </a:r>
          </a:p>
        </p:txBody>
      </p:sp>
      <p:sp>
        <p:nvSpPr>
          <p:cNvPr id="41988" name="Rectangle 5"/>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1989" name="Rectangle 6"/>
          <p:cNvSpPr>
            <a:spLocks noChangeArrowheads="1"/>
          </p:cNvSpPr>
          <p:nvPr/>
        </p:nvSpPr>
        <p:spPr bwMode="auto">
          <a:xfrm>
            <a:off x="2879725" y="1600200"/>
            <a:ext cx="3348038" cy="0"/>
          </a:xfrm>
          <a:prstGeom prst="rect">
            <a:avLst/>
          </a:prstGeom>
          <a:solidFill>
            <a:srgbClr val="55555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1990" name="Rectangle 7"/>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1991" name="Rectangle 12"/>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1992" name="Rectangle 13"/>
          <p:cNvSpPr>
            <a:spLocks noChangeArrowheads="1"/>
          </p:cNvSpPr>
          <p:nvPr/>
        </p:nvSpPr>
        <p:spPr bwMode="auto">
          <a:xfrm>
            <a:off x="2879725" y="1600200"/>
            <a:ext cx="3348038" cy="0"/>
          </a:xfrm>
          <a:prstGeom prst="rect">
            <a:avLst/>
          </a:prstGeom>
          <a:solidFill>
            <a:srgbClr val="55555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1993" name="Rectangle 14"/>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pic>
        <p:nvPicPr>
          <p:cNvPr id="41994" name="Picture 19" descr="http://www.ontarioplanners.on.ca/images/public/home/spotlight_pic_03.jpg">
            <a:hlinkClick r:id="rId2" tooltip="Click to clos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2995613"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2323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idx="1"/>
          </p:nvPr>
        </p:nvSpPr>
        <p:spPr>
          <a:xfrm>
            <a:off x="685800" y="1524000"/>
            <a:ext cx="3886200" cy="4572000"/>
          </a:xfrm>
        </p:spPr>
        <p:txBody>
          <a:bodyPr/>
          <a:lstStyle/>
          <a:p>
            <a:pPr>
              <a:lnSpc>
                <a:spcPct val="110000"/>
              </a:lnSpc>
              <a:buFontTx/>
              <a:buNone/>
            </a:pPr>
            <a:r>
              <a:rPr lang="en-US" altLang="en-US" sz="2800" smtClean="0">
                <a:ea typeface="Geneva" charset="-128"/>
              </a:rPr>
              <a:t>	</a:t>
            </a:r>
            <a:r>
              <a:rPr lang="en-US" altLang="en-US" sz="2400" smtClean="0">
                <a:ea typeface="Geneva" charset="-128"/>
              </a:rPr>
              <a:t>In 2006, the Province released the </a:t>
            </a:r>
            <a:r>
              <a:rPr lang="en-US" altLang="en-US" sz="2400" i="1" smtClean="0">
                <a:ea typeface="Geneva" charset="-128"/>
              </a:rPr>
              <a:t>Growth Plan for the Greater Golden Horseshoe</a:t>
            </a:r>
            <a:r>
              <a:rPr lang="en-US" altLang="en-US" sz="2400" smtClean="0">
                <a:ea typeface="Geneva" charset="-128"/>
              </a:rPr>
              <a:t>.  This document contained</a:t>
            </a:r>
            <a:r>
              <a:rPr lang="en-US" altLang="en-US" sz="2400" smtClean="0">
                <a:ea typeface="Geneva" charset="-128"/>
                <a:cs typeface="Times New Roman" panose="02020603050405020304" pitchFamily="18" charset="0"/>
              </a:rPr>
              <a:t> the government’s vision and framework for managing growth in this region to 2031.</a:t>
            </a:r>
            <a:r>
              <a:rPr lang="en-US" altLang="en-US" sz="2400" smtClean="0">
                <a:solidFill>
                  <a:schemeClr val="accent2"/>
                </a:solidFill>
                <a:ea typeface="Geneva" charset="-128"/>
                <a:cs typeface="Times New Roman" panose="02020603050405020304" pitchFamily="18" charset="0"/>
              </a:rPr>
              <a:t> </a:t>
            </a:r>
            <a:endParaRPr lang="en-US" altLang="en-US" sz="2400" smtClean="0">
              <a:solidFill>
                <a:schemeClr val="accent2"/>
              </a:solidFill>
              <a:ea typeface="Geneva" charset="-128"/>
            </a:endParaRPr>
          </a:p>
          <a:p>
            <a:pPr>
              <a:lnSpc>
                <a:spcPct val="110000"/>
              </a:lnSpc>
              <a:buFontTx/>
              <a:buNone/>
            </a:pPr>
            <a:endParaRPr lang="en-US" altLang="en-US" sz="2400" b="1" smtClean="0">
              <a:solidFill>
                <a:schemeClr val="accent2"/>
              </a:solidFill>
              <a:ea typeface="Geneva" charset="-128"/>
            </a:endParaRPr>
          </a:p>
          <a:p>
            <a:pPr>
              <a:lnSpc>
                <a:spcPct val="110000"/>
              </a:lnSpc>
              <a:buFontTx/>
              <a:buNone/>
            </a:pPr>
            <a:endParaRPr lang="en-US" altLang="en-US" sz="2400" smtClean="0">
              <a:ea typeface="Geneva" charset="-128"/>
            </a:endParaRPr>
          </a:p>
        </p:txBody>
      </p:sp>
      <p:sp>
        <p:nvSpPr>
          <p:cNvPr id="43011" name="Rectangle 2"/>
          <p:cNvSpPr>
            <a:spLocks noGrp="1" noChangeArrowheads="1"/>
          </p:cNvSpPr>
          <p:nvPr>
            <p:ph type="title"/>
          </p:nvPr>
        </p:nvSpPr>
        <p:spPr>
          <a:xfrm>
            <a:off x="2083764" y="91280"/>
            <a:ext cx="6858000" cy="1143001"/>
          </a:xfrm>
        </p:spPr>
        <p:txBody>
          <a:bodyPr/>
          <a:lstStyle/>
          <a:p>
            <a:r>
              <a:rPr lang="en-US" altLang="en-US" dirty="0" smtClean="0">
                <a:ea typeface="Geneva" charset="-128"/>
              </a:rPr>
              <a:t>Growth Plan for the GGH</a:t>
            </a:r>
          </a:p>
        </p:txBody>
      </p:sp>
      <p:sp>
        <p:nvSpPr>
          <p:cNvPr id="43012" name="Rectangle 4"/>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3013" name="Rectangle 5"/>
          <p:cNvSpPr>
            <a:spLocks noChangeArrowheads="1"/>
          </p:cNvSpPr>
          <p:nvPr/>
        </p:nvSpPr>
        <p:spPr bwMode="auto">
          <a:xfrm>
            <a:off x="2879725" y="1600200"/>
            <a:ext cx="3348038" cy="0"/>
          </a:xfrm>
          <a:prstGeom prst="rect">
            <a:avLst/>
          </a:prstGeom>
          <a:solidFill>
            <a:srgbClr val="55555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3014" name="Rectangle 6"/>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3015" name="Rectangle 36"/>
          <p:cNvSpPr>
            <a:spLocks noChangeArrowheads="1"/>
          </p:cNvSpPr>
          <p:nvPr/>
        </p:nvSpPr>
        <p:spPr bwMode="auto">
          <a:xfrm>
            <a:off x="0" y="6446838"/>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a:t> </a:t>
            </a:r>
          </a:p>
        </p:txBody>
      </p:sp>
      <p:pic>
        <p:nvPicPr>
          <p:cNvPr id="43016" name="Picture 35" descr="http://www.ontarioplanners.on.ca/images/public/home/spotlight_pic_02.jpg">
            <a:hlinkClick r:id="rId2" tooltip="Click to clos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31877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97968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idx="1"/>
          </p:nvPr>
        </p:nvSpPr>
        <p:spPr>
          <a:xfrm>
            <a:off x="685800" y="1524000"/>
            <a:ext cx="3886200" cy="4572000"/>
          </a:xfrm>
        </p:spPr>
        <p:txBody>
          <a:bodyPr/>
          <a:lstStyle/>
          <a:p>
            <a:pPr>
              <a:lnSpc>
                <a:spcPct val="110000"/>
              </a:lnSpc>
              <a:buFontTx/>
              <a:buNone/>
            </a:pPr>
            <a:r>
              <a:rPr lang="en-US" altLang="en-US" sz="2800" dirty="0" smtClean="0">
                <a:ea typeface="Geneva" charset="-128"/>
              </a:rPr>
              <a:t>	</a:t>
            </a:r>
            <a:endParaRPr lang="en-US" altLang="en-US" sz="2400" b="1" dirty="0" smtClean="0">
              <a:solidFill>
                <a:schemeClr val="accent2"/>
              </a:solidFill>
              <a:ea typeface="Geneva" charset="-128"/>
            </a:endParaRPr>
          </a:p>
          <a:p>
            <a:pPr>
              <a:lnSpc>
                <a:spcPct val="110000"/>
              </a:lnSpc>
              <a:buFontTx/>
              <a:buNone/>
            </a:pPr>
            <a:endParaRPr lang="en-US" altLang="en-US" sz="2400" dirty="0" smtClean="0">
              <a:ea typeface="Geneva" charset="-128"/>
            </a:endParaRPr>
          </a:p>
        </p:txBody>
      </p:sp>
      <p:sp>
        <p:nvSpPr>
          <p:cNvPr id="43011" name="Rectangle 2"/>
          <p:cNvSpPr>
            <a:spLocks noGrp="1" noChangeArrowheads="1"/>
          </p:cNvSpPr>
          <p:nvPr>
            <p:ph type="title"/>
          </p:nvPr>
        </p:nvSpPr>
        <p:spPr>
          <a:xfrm>
            <a:off x="2083764" y="91280"/>
            <a:ext cx="6858000" cy="1143001"/>
          </a:xfrm>
        </p:spPr>
        <p:txBody>
          <a:bodyPr/>
          <a:lstStyle/>
          <a:p>
            <a:r>
              <a:rPr lang="en-US" altLang="en-US" dirty="0" smtClean="0">
                <a:ea typeface="Geneva" charset="-128"/>
              </a:rPr>
              <a:t>current provincial </a:t>
            </a:r>
            <a:br>
              <a:rPr lang="en-US" altLang="en-US" dirty="0" smtClean="0">
                <a:ea typeface="Geneva" charset="-128"/>
              </a:rPr>
            </a:br>
            <a:r>
              <a:rPr lang="en-US" altLang="en-US" dirty="0" smtClean="0">
                <a:ea typeface="Geneva" charset="-128"/>
              </a:rPr>
              <a:t>Plan reviews</a:t>
            </a:r>
          </a:p>
        </p:txBody>
      </p:sp>
      <p:sp>
        <p:nvSpPr>
          <p:cNvPr id="43012" name="Rectangle 4"/>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3013" name="Rectangle 5"/>
          <p:cNvSpPr>
            <a:spLocks noChangeArrowheads="1"/>
          </p:cNvSpPr>
          <p:nvPr/>
        </p:nvSpPr>
        <p:spPr bwMode="auto">
          <a:xfrm>
            <a:off x="2879725" y="1600200"/>
            <a:ext cx="3348038" cy="0"/>
          </a:xfrm>
          <a:prstGeom prst="rect">
            <a:avLst/>
          </a:prstGeom>
          <a:solidFill>
            <a:srgbClr val="55555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3014" name="Rectangle 6"/>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3015" name="Rectangle 36"/>
          <p:cNvSpPr>
            <a:spLocks noChangeArrowheads="1"/>
          </p:cNvSpPr>
          <p:nvPr/>
        </p:nvSpPr>
        <p:spPr bwMode="auto">
          <a:xfrm>
            <a:off x="0" y="6446838"/>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a:t> </a:t>
            </a: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831351"/>
            <a:ext cx="2118899" cy="2786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708995"/>
            <a:ext cx="2153775" cy="2786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087" y="3868698"/>
            <a:ext cx="2005209" cy="2593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3868698"/>
            <a:ext cx="1877450" cy="2525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0581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a:xfrm>
            <a:off x="0" y="1752600"/>
            <a:ext cx="5257800" cy="4114800"/>
          </a:xfrm>
        </p:spPr>
        <p:txBody>
          <a:bodyPr/>
          <a:lstStyle/>
          <a:p>
            <a:pPr>
              <a:lnSpc>
                <a:spcPct val="110000"/>
              </a:lnSpc>
              <a:buFontTx/>
              <a:buNone/>
            </a:pPr>
            <a:r>
              <a:rPr lang="en-US" altLang="en-US" sz="2400" dirty="0" smtClean="0">
                <a:ea typeface="Geneva" charset="-128"/>
              </a:rPr>
              <a:t>   On November 8</a:t>
            </a:r>
            <a:r>
              <a:rPr lang="en-US" altLang="en-US" sz="2400" baseline="30000" dirty="0" smtClean="0">
                <a:ea typeface="Geneva" charset="-128"/>
              </a:rPr>
              <a:t>th</a:t>
            </a:r>
            <a:r>
              <a:rPr lang="en-US" altLang="en-US" sz="2400" dirty="0" smtClean="0">
                <a:ea typeface="Geneva" charset="-128"/>
              </a:rPr>
              <a:t> 2007 OPPI released a Call to Action and Position Paper – </a:t>
            </a:r>
          </a:p>
          <a:p>
            <a:pPr>
              <a:lnSpc>
                <a:spcPct val="110000"/>
              </a:lnSpc>
              <a:buFontTx/>
              <a:buNone/>
            </a:pPr>
            <a:r>
              <a:rPr lang="en-US" altLang="en-US" sz="2400" b="1" dirty="0" smtClean="0">
                <a:ea typeface="Geneva" charset="-128"/>
              </a:rPr>
              <a:t>   Healthy Communities, Sustainable Communities</a:t>
            </a:r>
            <a:r>
              <a:rPr lang="en-US" altLang="en-US" sz="2400" dirty="0" smtClean="0">
                <a:ea typeface="Geneva" charset="-128"/>
              </a:rPr>
              <a:t> -</a:t>
            </a:r>
          </a:p>
          <a:p>
            <a:pPr>
              <a:lnSpc>
                <a:spcPct val="110000"/>
              </a:lnSpc>
              <a:buFontTx/>
              <a:buNone/>
            </a:pPr>
            <a:r>
              <a:rPr lang="en-US" altLang="en-US" sz="2400" dirty="0" smtClean="0">
                <a:ea typeface="Geneva" charset="-128"/>
              </a:rPr>
              <a:t>   focusing on healthy and sustainable communities with an emphasis on urban design, active transportation, and green infrastructure. </a:t>
            </a:r>
          </a:p>
          <a:p>
            <a:pPr>
              <a:lnSpc>
                <a:spcPct val="110000"/>
              </a:lnSpc>
              <a:buFontTx/>
              <a:buNone/>
            </a:pPr>
            <a:endParaRPr lang="en-US" altLang="en-US" sz="2400" dirty="0" smtClean="0">
              <a:ea typeface="Geneva" charset="-128"/>
            </a:endParaRPr>
          </a:p>
          <a:p>
            <a:pPr>
              <a:lnSpc>
                <a:spcPct val="110000"/>
              </a:lnSpc>
              <a:buFontTx/>
              <a:buNone/>
            </a:pPr>
            <a:endParaRPr lang="en-US" altLang="en-US" sz="2400" dirty="0" smtClean="0">
              <a:ea typeface="Geneva" charset="-128"/>
            </a:endParaRPr>
          </a:p>
        </p:txBody>
      </p:sp>
      <p:sp>
        <p:nvSpPr>
          <p:cNvPr id="44035" name="Rectangle 2"/>
          <p:cNvSpPr>
            <a:spLocks noGrp="1" noChangeArrowheads="1"/>
          </p:cNvSpPr>
          <p:nvPr>
            <p:ph type="title"/>
          </p:nvPr>
        </p:nvSpPr>
        <p:spPr>
          <a:xfrm>
            <a:off x="-107950" y="-228600"/>
            <a:ext cx="9144000" cy="1281113"/>
          </a:xfrm>
        </p:spPr>
        <p:txBody>
          <a:bodyPr/>
          <a:lstStyle/>
          <a:p>
            <a:r>
              <a:rPr lang="en-US" altLang="en-US" sz="3200" dirty="0" smtClean="0">
                <a:ea typeface="Geneva" charset="-128"/>
              </a:rPr>
              <a:t/>
            </a:r>
            <a:br>
              <a:rPr lang="en-US" altLang="en-US" sz="3200" dirty="0" smtClean="0">
                <a:ea typeface="Geneva" charset="-128"/>
              </a:rPr>
            </a:br>
            <a:r>
              <a:rPr lang="en-US" altLang="en-US" sz="3200" dirty="0" smtClean="0">
                <a:ea typeface="Geneva" charset="-128"/>
              </a:rPr>
              <a:t>Healthy Communities, </a:t>
            </a:r>
            <a:br>
              <a:rPr lang="en-US" altLang="en-US" sz="3200" dirty="0" smtClean="0">
                <a:ea typeface="Geneva" charset="-128"/>
              </a:rPr>
            </a:br>
            <a:r>
              <a:rPr lang="en-US" altLang="en-US" sz="3200" dirty="0" smtClean="0">
                <a:ea typeface="Geneva" charset="-128"/>
              </a:rPr>
              <a:t>Sustainable Communities</a:t>
            </a:r>
          </a:p>
        </p:txBody>
      </p:sp>
      <p:sp>
        <p:nvSpPr>
          <p:cNvPr id="44036" name="Rectangle 4"/>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4037" name="Rectangle 5"/>
          <p:cNvSpPr>
            <a:spLocks noChangeArrowheads="1"/>
          </p:cNvSpPr>
          <p:nvPr/>
        </p:nvSpPr>
        <p:spPr bwMode="auto">
          <a:xfrm>
            <a:off x="2879725" y="1600200"/>
            <a:ext cx="3348038" cy="0"/>
          </a:xfrm>
          <a:prstGeom prst="rect">
            <a:avLst/>
          </a:prstGeom>
          <a:solidFill>
            <a:srgbClr val="55555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sp>
        <p:nvSpPr>
          <p:cNvPr id="44038" name="Rectangle 6"/>
          <p:cNvSpPr>
            <a:spLocks noChangeArrowheads="1"/>
          </p:cNvSpPr>
          <p:nvPr/>
        </p:nvSpPr>
        <p:spPr bwMode="auto">
          <a:xfrm>
            <a:off x="2879725" y="1600200"/>
            <a:ext cx="3348038" cy="0"/>
          </a:xfrm>
          <a:prstGeom prst="rect">
            <a:avLst/>
          </a:prstGeom>
          <a:solidFill>
            <a:srgbClr val="E3E3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44436">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endParaRPr lang="en-US" altLang="en-US"/>
          </a:p>
        </p:txBody>
      </p:sp>
      <p:pic>
        <p:nvPicPr>
          <p:cNvPr id="4403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1846263"/>
            <a:ext cx="2946400" cy="379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8864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idx="1"/>
          </p:nvPr>
        </p:nvSpPr>
        <p:spPr>
          <a:xfrm>
            <a:off x="571500" y="1857375"/>
            <a:ext cx="4500563" cy="4643438"/>
          </a:xfrm>
        </p:spPr>
        <p:txBody>
          <a:bodyPr/>
          <a:lstStyle/>
          <a:p>
            <a:r>
              <a:rPr lang="en-US" altLang="en-US" sz="2400" smtClean="0">
                <a:ea typeface="Geneva" charset="-128"/>
                <a:cs typeface="Times New Roman" panose="02020603050405020304" pitchFamily="18" charset="0"/>
              </a:rPr>
              <a:t>Since its launch, the Healthy Communities Initiative has been met with an overwhelmingly positive response.</a:t>
            </a:r>
          </a:p>
          <a:p>
            <a:pPr>
              <a:buFontTx/>
              <a:buNone/>
            </a:pPr>
            <a:endParaRPr lang="en-US" altLang="en-US" sz="2400" smtClean="0">
              <a:ea typeface="Geneva" charset="-128"/>
              <a:cs typeface="Times New Roman" panose="02020603050405020304" pitchFamily="18" charset="0"/>
            </a:endParaRPr>
          </a:p>
          <a:p>
            <a:r>
              <a:rPr lang="en-US" altLang="en-US" sz="2400" smtClean="0">
                <a:ea typeface="Geneva" charset="-128"/>
                <a:cs typeface="Times New Roman" panose="02020603050405020304" pitchFamily="18" charset="0"/>
              </a:rPr>
              <a:t>OPPI continues to actively promote the Healthy Communities Initiative and works with many partners.</a:t>
            </a:r>
            <a:endParaRPr lang="en-US" altLang="en-US" sz="1800" smtClean="0">
              <a:ea typeface="Geneva" charset="-128"/>
            </a:endParaRPr>
          </a:p>
        </p:txBody>
      </p:sp>
      <p:pic>
        <p:nvPicPr>
          <p:cNvPr id="4505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1857375"/>
            <a:ext cx="2743200" cy="421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spTree>
    <p:extLst>
      <p:ext uri="{BB962C8B-B14F-4D97-AF65-F5344CB8AC3E}">
        <p14:creationId xmlns:p14="http://schemas.microsoft.com/office/powerpoint/2010/main" val="14260826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idx="1"/>
          </p:nvPr>
        </p:nvSpPr>
        <p:spPr>
          <a:xfrm>
            <a:off x="571500" y="1857375"/>
            <a:ext cx="4500563" cy="4643438"/>
          </a:xfrm>
        </p:spPr>
        <p:txBody>
          <a:bodyPr/>
          <a:lstStyle/>
          <a:p>
            <a:pPr marL="290513" indent="-290513" algn="ctr">
              <a:buFontTx/>
              <a:buNone/>
            </a:pPr>
            <a:r>
              <a:rPr lang="en-US" altLang="en-US" sz="2400" b="1" dirty="0">
                <a:ea typeface="Geneva" charset="-128"/>
              </a:rPr>
              <a:t>Call to Action: </a:t>
            </a:r>
          </a:p>
          <a:p>
            <a:pPr marL="290513" indent="-290513" algn="ctr">
              <a:buFontTx/>
              <a:buNone/>
            </a:pPr>
            <a:r>
              <a:rPr lang="en-US" altLang="en-US" sz="2400" dirty="0">
                <a:ea typeface="Geneva" charset="-128"/>
              </a:rPr>
              <a:t>Healthy Communities and Planning for the Needs of Children &amp; Youth </a:t>
            </a:r>
          </a:p>
          <a:p>
            <a:pPr marL="290513" indent="-290513" algn="ctr">
              <a:buFontTx/>
              <a:buNone/>
            </a:pPr>
            <a:r>
              <a:rPr lang="en-US" altLang="en-US" sz="2400" dirty="0">
                <a:ea typeface="Geneva" charset="-128"/>
              </a:rPr>
              <a:t>(active transportation)</a:t>
            </a:r>
          </a:p>
          <a:p>
            <a:pPr marL="290513" indent="-290513" algn="ctr">
              <a:buFontTx/>
              <a:buNone/>
            </a:pPr>
            <a:endParaRPr lang="en-US" altLang="en-US" sz="2400" dirty="0">
              <a:ea typeface="Geneva" charset="-128"/>
            </a:endParaRPr>
          </a:p>
          <a:p>
            <a:pPr marL="290513" indent="-290513" algn="ctr">
              <a:buFontTx/>
              <a:buNone/>
            </a:pPr>
            <a:r>
              <a:rPr lang="en-US" altLang="en-US" sz="2400" dirty="0">
                <a:ea typeface="Geneva" charset="-128"/>
              </a:rPr>
              <a:t> February 2009</a:t>
            </a:r>
          </a:p>
        </p:txBody>
      </p:sp>
      <p:sp>
        <p:nvSpPr>
          <p:cNvPr id="45060"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pic>
        <p:nvPicPr>
          <p:cNvPr id="5" name="Picture 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364163" y="1855788"/>
            <a:ext cx="3074987" cy="3960812"/>
          </a:xfrm>
          <a:prstGeom prst="rect">
            <a:avLst/>
          </a:prstGeom>
        </p:spPr>
      </p:pic>
    </p:spTree>
    <p:extLst>
      <p:ext uri="{BB962C8B-B14F-4D97-AF65-F5344CB8AC3E}">
        <p14:creationId xmlns:p14="http://schemas.microsoft.com/office/powerpoint/2010/main" val="23286076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idx="1"/>
          </p:nvPr>
        </p:nvSpPr>
        <p:spPr>
          <a:xfrm>
            <a:off x="571500" y="1857375"/>
            <a:ext cx="4500563" cy="4643438"/>
          </a:xfrm>
        </p:spPr>
        <p:txBody>
          <a:bodyPr/>
          <a:lstStyle/>
          <a:p>
            <a:pPr marL="290513" indent="-290513" algn="ctr">
              <a:buFontTx/>
              <a:buNone/>
            </a:pPr>
            <a:r>
              <a:rPr lang="en-US" altLang="en-US" sz="2400" b="1" dirty="0">
                <a:ea typeface="Geneva" charset="-128"/>
              </a:rPr>
              <a:t>Call to Action: </a:t>
            </a:r>
          </a:p>
          <a:p>
            <a:pPr marL="290513" indent="-290513" algn="ctr">
              <a:buFontTx/>
              <a:buNone/>
            </a:pPr>
            <a:r>
              <a:rPr lang="en-US" altLang="en-US" sz="2400" dirty="0">
                <a:ea typeface="Geneva" charset="-128"/>
              </a:rPr>
              <a:t>Healthy Communities and Planning for </a:t>
            </a:r>
          </a:p>
          <a:p>
            <a:pPr marL="290513" indent="-290513" algn="ctr">
              <a:buFontTx/>
              <a:buNone/>
            </a:pPr>
            <a:r>
              <a:rPr lang="en-US" altLang="en-US" sz="2400" dirty="0">
                <a:ea typeface="Geneva" charset="-128"/>
              </a:rPr>
              <a:t>Age-Friendly Communities</a:t>
            </a:r>
          </a:p>
          <a:p>
            <a:pPr marL="290513" indent="-290513" algn="ctr">
              <a:buFontTx/>
              <a:buNone/>
            </a:pPr>
            <a:endParaRPr lang="en-US" altLang="en-US" sz="2400" dirty="0">
              <a:ea typeface="Geneva" charset="-128"/>
            </a:endParaRPr>
          </a:p>
          <a:p>
            <a:pPr marL="290513" indent="-290513" algn="ctr">
              <a:buFontTx/>
              <a:buNone/>
            </a:pPr>
            <a:r>
              <a:rPr lang="en-US" altLang="en-US" sz="2400" dirty="0">
                <a:ea typeface="Geneva" charset="-128"/>
              </a:rPr>
              <a:t>June 2009</a:t>
            </a:r>
          </a:p>
        </p:txBody>
      </p:sp>
      <p:sp>
        <p:nvSpPr>
          <p:cNvPr id="45060"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pic>
        <p:nvPicPr>
          <p:cNvPr id="5" name="Picture 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159375" y="1844675"/>
            <a:ext cx="2836863" cy="3703638"/>
          </a:xfrm>
          <a:prstGeom prst="rect">
            <a:avLst/>
          </a:prstGeom>
        </p:spPr>
      </p:pic>
    </p:spTree>
    <p:extLst>
      <p:ext uri="{BB962C8B-B14F-4D97-AF65-F5344CB8AC3E}">
        <p14:creationId xmlns:p14="http://schemas.microsoft.com/office/powerpoint/2010/main" val="31589363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357188" y="1752600"/>
            <a:ext cx="8358187" cy="5040313"/>
          </a:xfrm>
        </p:spPr>
        <p:txBody>
          <a:bodyPr/>
          <a:lstStyle/>
          <a:p>
            <a:pPr>
              <a:buFontTx/>
              <a:buNone/>
            </a:pPr>
            <a:r>
              <a:rPr lang="en-US" altLang="en-US" sz="2000" b="1" dirty="0" smtClean="0">
                <a:ea typeface="Geneva" charset="-128"/>
              </a:rPr>
              <a:t>MAH/OPPI handbook: </a:t>
            </a:r>
          </a:p>
          <a:p>
            <a:pPr>
              <a:buFontTx/>
              <a:buNone/>
            </a:pPr>
            <a:r>
              <a:rPr lang="en-US" altLang="en-US" sz="2000" b="1" dirty="0" smtClean="0">
                <a:ea typeface="Geneva" charset="-128"/>
              </a:rPr>
              <a:t>PLANNING BY DESIGN: a healthy communities handbook</a:t>
            </a:r>
          </a:p>
          <a:p>
            <a:pPr>
              <a:buFontTx/>
              <a:buNone/>
            </a:pPr>
            <a:endParaRPr lang="en-US" altLang="en-US" sz="2000" b="1" dirty="0" smtClean="0">
              <a:ea typeface="Geneva" charset="-128"/>
            </a:endParaRPr>
          </a:p>
          <a:p>
            <a:pPr>
              <a:buFontTx/>
              <a:buNone/>
            </a:pPr>
            <a:endParaRPr lang="en-US" altLang="en-US" sz="2000" b="1" dirty="0" smtClean="0">
              <a:ea typeface="Geneva" charset="-128"/>
            </a:endParaRPr>
          </a:p>
          <a:p>
            <a:pPr>
              <a:buFontTx/>
              <a:buNone/>
            </a:pPr>
            <a:endParaRPr lang="en-US" altLang="en-US" sz="2000" b="1" dirty="0" smtClean="0">
              <a:ea typeface="Geneva" charset="-128"/>
            </a:endParaRPr>
          </a:p>
          <a:p>
            <a:pPr>
              <a:buFontTx/>
              <a:buNone/>
            </a:pPr>
            <a:endParaRPr lang="en-US" altLang="en-US" sz="2000" b="1" dirty="0" smtClean="0">
              <a:ea typeface="Geneva" charset="-128"/>
            </a:endParaRPr>
          </a:p>
          <a:p>
            <a:pPr>
              <a:buFontTx/>
              <a:buNone/>
            </a:pPr>
            <a:endParaRPr lang="en-US" altLang="en-US" sz="2000" b="1" dirty="0" smtClean="0">
              <a:ea typeface="Geneva" charset="-128"/>
            </a:endParaRPr>
          </a:p>
          <a:p>
            <a:pPr>
              <a:buFontTx/>
              <a:buNone/>
            </a:pPr>
            <a:endParaRPr lang="en-US" altLang="en-US" sz="2000" b="1" dirty="0" smtClean="0">
              <a:ea typeface="Geneva" charset="-128"/>
            </a:endParaRPr>
          </a:p>
          <a:p>
            <a:pPr>
              <a:buFontTx/>
              <a:buNone/>
            </a:pPr>
            <a:endParaRPr lang="en-US" altLang="en-US" sz="2000" b="1" dirty="0" smtClean="0">
              <a:ea typeface="Geneva" charset="-128"/>
            </a:endParaRPr>
          </a:p>
          <a:p>
            <a:pPr>
              <a:buFontTx/>
              <a:buNone/>
            </a:pPr>
            <a:r>
              <a:rPr lang="en-US" altLang="en-US" sz="2000" b="1" dirty="0" smtClean="0">
                <a:ea typeface="Geneva" charset="-128"/>
              </a:rPr>
              <a:t>Released Fall 2009</a:t>
            </a:r>
          </a:p>
          <a:p>
            <a:pPr>
              <a:buFontTx/>
              <a:buNone/>
            </a:pPr>
            <a:endParaRPr lang="en-US" altLang="en-US" sz="2000" b="1" dirty="0" smtClean="0">
              <a:ea typeface="Geneva" charset="-128"/>
            </a:endParaRPr>
          </a:p>
          <a:p>
            <a:pPr>
              <a:buFontTx/>
              <a:buNone/>
            </a:pPr>
            <a:endParaRPr lang="en-US" altLang="en-US" sz="2000" b="1" dirty="0" smtClean="0">
              <a:ea typeface="Geneva" charset="-128"/>
            </a:endParaRPr>
          </a:p>
        </p:txBody>
      </p:sp>
      <p:pic>
        <p:nvPicPr>
          <p:cNvPr id="481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3714750"/>
            <a:ext cx="41910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708275"/>
            <a:ext cx="1644650" cy="219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spTree>
    <p:extLst>
      <p:ext uri="{BB962C8B-B14F-4D97-AF65-F5344CB8AC3E}">
        <p14:creationId xmlns:p14="http://schemas.microsoft.com/office/powerpoint/2010/main" val="29806599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357188" y="1752600"/>
            <a:ext cx="8358187" cy="5040313"/>
          </a:xfrm>
        </p:spPr>
        <p:txBody>
          <a:bodyPr/>
          <a:lstStyle/>
          <a:p>
            <a:pPr>
              <a:buFontTx/>
              <a:buNone/>
            </a:pPr>
            <a:endParaRPr lang="en-US" altLang="en-US" sz="2000" b="1" dirty="0" smtClean="0">
              <a:ea typeface="Geneva" charset="-128"/>
            </a:endParaRPr>
          </a:p>
          <a:p>
            <a:pPr>
              <a:buFontTx/>
              <a:buNone/>
            </a:pPr>
            <a:endParaRPr lang="en-US" altLang="en-US" sz="2000" b="1" dirty="0" smtClean="0">
              <a:ea typeface="Geneva" charset="-128"/>
            </a:endParaRPr>
          </a:p>
        </p:txBody>
      </p:sp>
      <p:sp>
        <p:nvSpPr>
          <p:cNvPr id="48133"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pic>
        <p:nvPicPr>
          <p:cNvPr id="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132856"/>
            <a:ext cx="3097212" cy="399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95536" y="2492283"/>
            <a:ext cx="4572000" cy="2677656"/>
          </a:xfrm>
          <a:prstGeom prst="rect">
            <a:avLst/>
          </a:prstGeom>
        </p:spPr>
        <p:txBody>
          <a:bodyPr>
            <a:spAutoFit/>
          </a:bodyPr>
          <a:lstStyle/>
          <a:p>
            <a:pPr marL="290513" indent="-290513" algn="ctr">
              <a:buFontTx/>
              <a:buNone/>
              <a:defRPr/>
            </a:pPr>
            <a:r>
              <a:rPr lang="en-US" sz="2400" b="1" dirty="0">
                <a:latin typeface="Franklin Gothic Book" panose="020B0503020102020204" pitchFamily="34" charset="0"/>
              </a:rPr>
              <a:t>Call to Action: </a:t>
            </a:r>
          </a:p>
          <a:p>
            <a:pPr marL="290513" indent="-290513" algn="ctr">
              <a:buFontTx/>
              <a:buNone/>
              <a:defRPr/>
            </a:pPr>
            <a:r>
              <a:rPr lang="en-US" sz="2400" dirty="0">
                <a:latin typeface="Franklin Gothic Book" panose="020B0503020102020204" pitchFamily="34" charset="0"/>
              </a:rPr>
              <a:t>Healthy Communities and Planning for a</a:t>
            </a:r>
            <a:br>
              <a:rPr lang="en-US" sz="2400" dirty="0">
                <a:latin typeface="Franklin Gothic Book" panose="020B0503020102020204" pitchFamily="34" charset="0"/>
              </a:rPr>
            </a:br>
            <a:r>
              <a:rPr lang="en-US" sz="2400" dirty="0">
                <a:latin typeface="Franklin Gothic Book" panose="020B0503020102020204" pitchFamily="34" charset="0"/>
              </a:rPr>
              <a:t>Sustainable Greater Toronto Area</a:t>
            </a:r>
          </a:p>
          <a:p>
            <a:pPr marL="290513" indent="-290513" algn="ctr">
              <a:buFontTx/>
              <a:buNone/>
              <a:defRPr/>
            </a:pPr>
            <a:endParaRPr lang="en-US" sz="2400" dirty="0">
              <a:latin typeface="Franklin Gothic Book" panose="020B0503020102020204" pitchFamily="34" charset="0"/>
            </a:endParaRPr>
          </a:p>
          <a:p>
            <a:pPr marL="290513" indent="-290513" algn="ctr">
              <a:buFontTx/>
              <a:buNone/>
              <a:defRPr/>
            </a:pPr>
            <a:r>
              <a:rPr lang="en-US" sz="2400" dirty="0">
                <a:latin typeface="Franklin Gothic Book" panose="020B0503020102020204" pitchFamily="34" charset="0"/>
              </a:rPr>
              <a:t>March 2011 </a:t>
            </a:r>
          </a:p>
        </p:txBody>
      </p:sp>
    </p:spTree>
    <p:extLst>
      <p:ext uri="{BB962C8B-B14F-4D97-AF65-F5344CB8AC3E}">
        <p14:creationId xmlns:p14="http://schemas.microsoft.com/office/powerpoint/2010/main" val="2865935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357188" y="1752600"/>
            <a:ext cx="8358187" cy="5040313"/>
          </a:xfrm>
        </p:spPr>
        <p:txBody>
          <a:bodyPr/>
          <a:lstStyle/>
          <a:p>
            <a:pPr>
              <a:buFontTx/>
              <a:buNone/>
            </a:pPr>
            <a:endParaRPr lang="en-US" altLang="en-US" sz="2000" b="1" dirty="0" smtClean="0">
              <a:ea typeface="Geneva" charset="-128"/>
            </a:endParaRPr>
          </a:p>
          <a:p>
            <a:pPr>
              <a:buFontTx/>
              <a:buNone/>
            </a:pPr>
            <a:endParaRPr lang="en-US" altLang="en-US" sz="2000" b="1" dirty="0" smtClean="0">
              <a:ea typeface="Geneva" charset="-128"/>
            </a:endParaRPr>
          </a:p>
        </p:txBody>
      </p:sp>
      <p:sp>
        <p:nvSpPr>
          <p:cNvPr id="48133"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sp>
        <p:nvSpPr>
          <p:cNvPr id="2" name="Rectangle 1"/>
          <p:cNvSpPr/>
          <p:nvPr/>
        </p:nvSpPr>
        <p:spPr>
          <a:xfrm>
            <a:off x="395536" y="2492283"/>
            <a:ext cx="4572000" cy="2308324"/>
          </a:xfrm>
          <a:prstGeom prst="rect">
            <a:avLst/>
          </a:prstGeom>
        </p:spPr>
        <p:txBody>
          <a:bodyPr>
            <a:spAutoFit/>
          </a:bodyPr>
          <a:lstStyle/>
          <a:p>
            <a:pPr marL="290513" indent="-290513" algn="ctr">
              <a:buFontTx/>
              <a:buNone/>
            </a:pPr>
            <a:r>
              <a:rPr lang="en-US" altLang="en-US" sz="2400" b="1" dirty="0">
                <a:latin typeface="Franklin Gothic Book" panose="020B0503020102020204" pitchFamily="34" charset="0"/>
                <a:ea typeface="Geneva" charset="-128"/>
              </a:rPr>
              <a:t>Call to Action</a:t>
            </a:r>
            <a:r>
              <a:rPr lang="en-US" altLang="en-US" sz="2400" dirty="0">
                <a:latin typeface="Franklin Gothic Book" panose="020B0503020102020204" pitchFamily="34" charset="0"/>
                <a:ea typeface="Geneva" charset="-128"/>
              </a:rPr>
              <a:t>: </a:t>
            </a:r>
          </a:p>
          <a:p>
            <a:pPr marL="290513" indent="-290513" algn="ctr">
              <a:buFontTx/>
              <a:buNone/>
            </a:pPr>
            <a:r>
              <a:rPr lang="en-US" altLang="en-US" sz="2400" dirty="0">
                <a:latin typeface="Franklin Gothic Book" panose="020B0503020102020204" pitchFamily="34" charset="0"/>
                <a:ea typeface="Geneva" charset="-128"/>
              </a:rPr>
              <a:t>Healthy Communities and Planning for Food Systems in Ontario</a:t>
            </a:r>
          </a:p>
          <a:p>
            <a:pPr marL="290513" indent="-290513" algn="ctr">
              <a:buFontTx/>
              <a:buNone/>
            </a:pPr>
            <a:endParaRPr lang="en-US" altLang="en-US" sz="2400" dirty="0">
              <a:latin typeface="Franklin Gothic Book" panose="020B0503020102020204" pitchFamily="34" charset="0"/>
              <a:ea typeface="Geneva" charset="-128"/>
            </a:endParaRPr>
          </a:p>
          <a:p>
            <a:pPr marL="290513" indent="-290513" algn="ctr">
              <a:buFontTx/>
              <a:buNone/>
            </a:pPr>
            <a:r>
              <a:rPr lang="en-US" altLang="en-US" sz="2400" dirty="0">
                <a:latin typeface="Franklin Gothic Book" panose="020B0503020102020204" pitchFamily="34" charset="0"/>
                <a:ea typeface="Geneva" charset="-128"/>
              </a:rPr>
              <a:t>June 2011 </a:t>
            </a: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132856"/>
            <a:ext cx="3097213" cy="400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6551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idx="1"/>
          </p:nvPr>
        </p:nvSpPr>
        <p:spPr>
          <a:xfrm>
            <a:off x="685800" y="1752600"/>
            <a:ext cx="7772400" cy="4114800"/>
          </a:xfrm>
        </p:spPr>
        <p:txBody>
          <a:bodyPr/>
          <a:lstStyle/>
          <a:p>
            <a:pPr>
              <a:lnSpc>
                <a:spcPct val="110000"/>
              </a:lnSpc>
            </a:pPr>
            <a:r>
              <a:rPr lang="en-US" altLang="en-US" sz="2400" dirty="0" smtClean="0">
                <a:ea typeface="Geneva" charset="-128"/>
              </a:rPr>
              <a:t>World </a:t>
            </a:r>
            <a:r>
              <a:rPr lang="en-US" altLang="en-US" sz="2400" dirty="0">
                <a:ea typeface="Geneva" charset="-128"/>
              </a:rPr>
              <a:t>Town Planning Day also reminds </a:t>
            </a:r>
            <a:r>
              <a:rPr lang="en-US" altLang="en-US" sz="2400" dirty="0" smtClean="0">
                <a:ea typeface="Geneva" charset="-128"/>
              </a:rPr>
              <a:t>us of the need for everyone to get involved in building communities and making policies that will improve those communities.</a:t>
            </a:r>
          </a:p>
        </p:txBody>
      </p:sp>
      <p:sp>
        <p:nvSpPr>
          <p:cNvPr id="6147" name="Rectangle 2"/>
          <p:cNvSpPr>
            <a:spLocks noGrp="1" noChangeArrowheads="1"/>
          </p:cNvSpPr>
          <p:nvPr>
            <p:ph type="title"/>
          </p:nvPr>
        </p:nvSpPr>
        <p:spPr>
          <a:xfrm>
            <a:off x="2057400" y="76200"/>
            <a:ext cx="6858000" cy="1143001"/>
          </a:xfrm>
        </p:spPr>
        <p:txBody>
          <a:bodyPr/>
          <a:lstStyle/>
          <a:p>
            <a:r>
              <a:rPr lang="en-US" altLang="en-US" dirty="0" smtClean="0">
                <a:ea typeface="Geneva" charset="-128"/>
              </a:rPr>
              <a:t>World Town Planning Day</a:t>
            </a:r>
          </a:p>
        </p:txBody>
      </p:sp>
      <p:sp>
        <p:nvSpPr>
          <p:cNvPr id="6148" name="Footer Placeholder 4"/>
          <p:cNvSpPr>
            <a:spLocks noGrp="1"/>
          </p:cNvSpPr>
          <p:nvPr>
            <p:ph type="ftr" sz="quarter" idx="4294967295"/>
          </p:nvPr>
        </p:nvSpPr>
        <p:spPr bwMode="auto">
          <a:xfrm>
            <a:off x="0" y="6400800"/>
            <a:ext cx="28956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1000">
                <a:solidFill>
                  <a:srgbClr val="333399"/>
                </a:solidFill>
              </a:rPr>
              <a:t>OPPI-WTPD</a:t>
            </a:r>
          </a:p>
        </p:txBody>
      </p:sp>
      <p:sp>
        <p:nvSpPr>
          <p:cNvPr id="6149" name="Slide Number Placeholder 5"/>
          <p:cNvSpPr>
            <a:spLocks noGrp="1"/>
          </p:cNvSpPr>
          <p:nvPr>
            <p:ph type="sldNum" sz="quarter" idx="4294967295"/>
          </p:nvPr>
        </p:nvSpPr>
        <p:spPr bwMode="auto">
          <a:xfrm>
            <a:off x="7239000" y="6400800"/>
            <a:ext cx="19050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B4A45808-5BB5-4081-A6F6-D0AEDC74F0E0}" type="slidenum">
              <a:rPr lang="en-US" altLang="en-US" sz="1000">
                <a:solidFill>
                  <a:srgbClr val="333399"/>
                </a:solidFill>
              </a:rPr>
              <a:pPr/>
              <a:t>5</a:t>
            </a:fld>
            <a:endParaRPr lang="en-US" altLang="en-US" sz="1000">
              <a:solidFill>
                <a:srgbClr val="333399"/>
              </a:solidFill>
            </a:endParaRPr>
          </a:p>
        </p:txBody>
      </p:sp>
      <p:pic>
        <p:nvPicPr>
          <p:cNvPr id="6150" name="Picture 12" descr="C:\WINDOWS\Desktop\Brian\OPPI\WTPD PPT\!5worksh3.tif"/>
          <p:cNvPicPr>
            <a:picLocks noChangeAspect="1" noChangeArrowheads="1"/>
          </p:cNvPicPr>
          <p:nvPr/>
        </p:nvPicPr>
        <p:blipFill>
          <a:blip r:embed="rId2">
            <a:lum bright="10000"/>
            <a:extLst>
              <a:ext uri="{28A0092B-C50C-407E-A947-70E740481C1C}">
                <a14:useLocalDpi xmlns:a14="http://schemas.microsoft.com/office/drawing/2010/main" val="0"/>
              </a:ext>
            </a:extLst>
          </a:blip>
          <a:srcRect r="18335"/>
          <a:stretch>
            <a:fillRect/>
          </a:stretch>
        </p:blipFill>
        <p:spPr bwMode="auto">
          <a:xfrm>
            <a:off x="6248400" y="4191000"/>
            <a:ext cx="2667000" cy="2457450"/>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6151" name="Picture 11" descr="C:\WINDOWS\Desktop\Brian\OPPI\WTPD PPT\!5worksh2.tif"/>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971800" y="4192588"/>
            <a:ext cx="3276600" cy="2457450"/>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6152" name="Picture 10" descr="C:\WINDOWS\Desktop\Brian\OPPI\WTPD PPT\!5worksh1.tif"/>
          <p:cNvPicPr>
            <a:picLocks noChangeAspect="1" noChangeArrowheads="1"/>
          </p:cNvPicPr>
          <p:nvPr/>
        </p:nvPicPr>
        <p:blipFill>
          <a:blip r:embed="rId4">
            <a:lum bright="10000"/>
            <a:extLst>
              <a:ext uri="{28A0092B-C50C-407E-A947-70E740481C1C}">
                <a14:useLocalDpi xmlns:a14="http://schemas.microsoft.com/office/drawing/2010/main" val="0"/>
              </a:ext>
            </a:extLst>
          </a:blip>
          <a:srcRect l="18335" b="4445"/>
          <a:stretch>
            <a:fillRect/>
          </a:stretch>
        </p:blipFill>
        <p:spPr bwMode="auto">
          <a:xfrm>
            <a:off x="200025" y="4192588"/>
            <a:ext cx="2800350" cy="2455862"/>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43688134"/>
      </p:ext>
    </p:extLst>
  </p:cSld>
  <p:clrMapOvr>
    <a:masterClrMapping/>
  </p:clrMapOvr>
  <p:transition>
    <p:blinds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395536" y="1700646"/>
            <a:ext cx="8358187" cy="5040313"/>
          </a:xfrm>
        </p:spPr>
        <p:txBody>
          <a:bodyPr/>
          <a:lstStyle/>
          <a:p>
            <a:pPr>
              <a:buFontTx/>
              <a:buNone/>
            </a:pPr>
            <a:endParaRPr lang="en-US" altLang="en-US" sz="2000" b="1" dirty="0" smtClean="0">
              <a:ea typeface="Geneva" charset="-128"/>
            </a:endParaRPr>
          </a:p>
          <a:p>
            <a:pPr>
              <a:buFontTx/>
              <a:buNone/>
            </a:pPr>
            <a:endParaRPr lang="en-US" altLang="en-US" sz="2000" b="1" dirty="0" smtClean="0">
              <a:ea typeface="Geneva" charset="-128"/>
            </a:endParaRPr>
          </a:p>
        </p:txBody>
      </p:sp>
      <p:sp>
        <p:nvSpPr>
          <p:cNvPr id="48133"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sp>
        <p:nvSpPr>
          <p:cNvPr id="7" name="Rectangle 3"/>
          <p:cNvSpPr txBox="1">
            <a:spLocks noChangeArrowheads="1"/>
          </p:cNvSpPr>
          <p:nvPr/>
        </p:nvSpPr>
        <p:spPr>
          <a:xfrm>
            <a:off x="539552" y="1602971"/>
            <a:ext cx="3381375" cy="4738687"/>
          </a:xfrm>
          <a:prstGeom prst="rect">
            <a:avLst/>
          </a:prstGeom>
        </p:spPr>
        <p:txBody>
          <a:bodyPr/>
          <a:lstStyle>
            <a:lvl1pPr marL="342900" indent="-685800" algn="l" defTabSz="457200" rtl="0" eaLnBrk="1" fontAlgn="base" hangingPunct="1">
              <a:spcBef>
                <a:spcPts val="800"/>
              </a:spcBef>
              <a:spcAft>
                <a:spcPct val="0"/>
              </a:spcAft>
              <a:buClr>
                <a:srgbClr val="EA8B54"/>
              </a:buClr>
              <a:buFont typeface="Wingdings" pitchFamily="-105" charset="2"/>
              <a:buChar char="§"/>
              <a:defRPr sz="3200" kern="1200">
                <a:solidFill>
                  <a:srgbClr val="404040"/>
                </a:solidFill>
                <a:latin typeface="Franklin Gothic Book"/>
                <a:ea typeface="ＭＳ Ｐゴシック" pitchFamily="-105" charset="-128"/>
                <a:cs typeface="Franklin Gothic Book"/>
              </a:defRPr>
            </a:lvl1pPr>
            <a:lvl2pPr marL="457200" indent="-514350" algn="l" defTabSz="457200" rtl="0" eaLnBrk="1" fontAlgn="base" hangingPunct="1">
              <a:spcBef>
                <a:spcPts val="800"/>
              </a:spcBef>
              <a:spcAft>
                <a:spcPct val="0"/>
              </a:spcAft>
              <a:buClr>
                <a:srgbClr val="EA8B54"/>
              </a:buClr>
              <a:buSzPct val="100000"/>
              <a:buFont typeface="Arial" pitchFamily="-105" charset="0"/>
              <a:buChar char="•"/>
              <a:defRPr sz="2800" kern="1200">
                <a:solidFill>
                  <a:srgbClr val="404040"/>
                </a:solidFill>
                <a:latin typeface="Franklin Gothic Book"/>
                <a:ea typeface="ＭＳ Ｐゴシック" pitchFamily="-105" charset="-128"/>
                <a:cs typeface="Franklin Gothic Book"/>
              </a:defRPr>
            </a:lvl2pPr>
            <a:lvl3pPr marL="457200" indent="-457200" algn="l" defTabSz="457200" rtl="0" eaLnBrk="1" fontAlgn="base" hangingPunct="1">
              <a:spcBef>
                <a:spcPts val="800"/>
              </a:spcBef>
              <a:spcAft>
                <a:spcPct val="0"/>
              </a:spcAft>
              <a:buClr>
                <a:srgbClr val="EA8B54"/>
              </a:buClr>
              <a:buSzPct val="100000"/>
              <a:buFont typeface="Arial" pitchFamily="-105" charset="0"/>
              <a:buChar char="•"/>
              <a:defRPr sz="2400" kern="1200">
                <a:solidFill>
                  <a:srgbClr val="404040"/>
                </a:solidFill>
                <a:latin typeface="Franklin Gothic Book"/>
                <a:ea typeface="ＭＳ Ｐゴシック" pitchFamily="-105" charset="-128"/>
                <a:cs typeface="Franklin Gothic Book"/>
              </a:defRPr>
            </a:lvl3pPr>
            <a:lvl4pPr marL="228600" indent="-457200" algn="l" defTabSz="457200" rtl="0" eaLnBrk="1" fontAlgn="base" hangingPunct="1">
              <a:spcBef>
                <a:spcPts val="800"/>
              </a:spcBef>
              <a:spcAft>
                <a:spcPct val="0"/>
              </a:spcAft>
              <a:buFont typeface="Lucida Grande" pitchFamily="-105" charset="0"/>
              <a:buChar char="-"/>
              <a:defRPr sz="2000" kern="1200">
                <a:solidFill>
                  <a:srgbClr val="404040"/>
                </a:solidFill>
                <a:latin typeface="Franklin Gothic Book"/>
                <a:ea typeface="ＭＳ Ｐゴシック" pitchFamily="-105" charset="-128"/>
                <a:cs typeface="Franklin Gothic Book"/>
              </a:defRPr>
            </a:lvl4pPr>
            <a:lvl5pPr marL="228600" indent="-457200" algn="l" defTabSz="457200" rtl="0" eaLnBrk="1" fontAlgn="base" hangingPunct="1">
              <a:spcBef>
                <a:spcPts val="800"/>
              </a:spcBef>
              <a:spcAft>
                <a:spcPct val="0"/>
              </a:spcAft>
              <a:buFont typeface="Lucida Grande" pitchFamily="-105" charset="0"/>
              <a:buChar char="-"/>
              <a:defRPr sz="2000" kern="1200">
                <a:solidFill>
                  <a:srgbClr val="404040"/>
                </a:solidFill>
                <a:latin typeface="Franklin Gothic Book"/>
                <a:ea typeface="ＭＳ Ｐゴシック" pitchFamily="-105"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0513" indent="-290513" algn="ctr">
              <a:buFontTx/>
              <a:buNone/>
            </a:pPr>
            <a:endParaRPr lang="en-US" altLang="en-US" sz="2000" b="1" dirty="0" smtClean="0">
              <a:ea typeface="Geneva" charset="-128"/>
            </a:endParaRPr>
          </a:p>
          <a:p>
            <a:pPr marL="290513" indent="-290513" algn="ctr">
              <a:buFontTx/>
              <a:buNone/>
            </a:pPr>
            <a:endParaRPr lang="en-US" altLang="en-US" sz="2000" b="1" dirty="0" smtClean="0">
              <a:ea typeface="Geneva" charset="-128"/>
            </a:endParaRPr>
          </a:p>
          <a:p>
            <a:pPr marL="290513" indent="-290513" algn="ctr">
              <a:buFontTx/>
              <a:buNone/>
              <a:defRPr/>
            </a:pPr>
            <a:r>
              <a:rPr lang="en-US" sz="2400" b="1" dirty="0"/>
              <a:t>Call to Action: </a:t>
            </a:r>
          </a:p>
          <a:p>
            <a:pPr marL="290513" indent="-290513" algn="ctr">
              <a:buFontTx/>
              <a:buNone/>
              <a:defRPr/>
            </a:pPr>
            <a:r>
              <a:rPr lang="en-US" sz="2400" dirty="0"/>
              <a:t>Healthy Communities and Planning for</a:t>
            </a:r>
            <a:br>
              <a:rPr lang="en-US" sz="2400" dirty="0"/>
            </a:br>
            <a:r>
              <a:rPr lang="en-US" sz="2400" dirty="0"/>
              <a:t>Sustainable City Regions in Ontario</a:t>
            </a:r>
          </a:p>
          <a:p>
            <a:pPr marL="290513" indent="-290513" algn="ctr">
              <a:buFontTx/>
              <a:buNone/>
              <a:defRPr/>
            </a:pPr>
            <a:endParaRPr lang="en-US" sz="2400" dirty="0"/>
          </a:p>
          <a:p>
            <a:pPr marL="290513" indent="-290513" algn="ctr">
              <a:buFontTx/>
              <a:buNone/>
              <a:defRPr/>
            </a:pPr>
            <a:r>
              <a:rPr lang="en-US" sz="2400" dirty="0"/>
              <a:t>October 2011 </a:t>
            </a:r>
          </a:p>
          <a:p>
            <a:pPr marL="290513" indent="-290513" algn="ctr">
              <a:buFontTx/>
              <a:buNone/>
            </a:pPr>
            <a:endParaRPr lang="en-US" altLang="en-US" sz="2000" b="1" dirty="0" smtClean="0">
              <a:ea typeface="Geneva" charset="-128"/>
            </a:endParaRPr>
          </a:p>
        </p:txBody>
      </p:sp>
      <p:pic>
        <p:nvPicPr>
          <p:cNvPr id="8" name="Picture 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132856"/>
            <a:ext cx="3097213" cy="398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53397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357188" y="1752600"/>
            <a:ext cx="8358187" cy="5040313"/>
          </a:xfrm>
        </p:spPr>
        <p:txBody>
          <a:bodyPr/>
          <a:lstStyle/>
          <a:p>
            <a:pPr>
              <a:buFontTx/>
              <a:buNone/>
            </a:pPr>
            <a:endParaRPr lang="en-US" altLang="en-US" sz="2000" b="1" dirty="0" smtClean="0">
              <a:ea typeface="Geneva" charset="-128"/>
            </a:endParaRPr>
          </a:p>
          <a:p>
            <a:pPr>
              <a:buFontTx/>
              <a:buNone/>
            </a:pPr>
            <a:endParaRPr lang="en-US" altLang="en-US" sz="2000" b="1" dirty="0" smtClean="0">
              <a:ea typeface="Geneva" charset="-128"/>
            </a:endParaRPr>
          </a:p>
        </p:txBody>
      </p:sp>
      <p:sp>
        <p:nvSpPr>
          <p:cNvPr id="48133"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sp>
        <p:nvSpPr>
          <p:cNvPr id="2" name="Rectangle 1"/>
          <p:cNvSpPr/>
          <p:nvPr/>
        </p:nvSpPr>
        <p:spPr>
          <a:xfrm>
            <a:off x="395536" y="2492283"/>
            <a:ext cx="4572000" cy="1200329"/>
          </a:xfrm>
          <a:prstGeom prst="rect">
            <a:avLst/>
          </a:prstGeom>
        </p:spPr>
        <p:txBody>
          <a:bodyPr>
            <a:spAutoFit/>
          </a:bodyPr>
          <a:lstStyle/>
          <a:p>
            <a:pPr marL="290513" indent="-290513" algn="ctr">
              <a:buFontTx/>
              <a:buNone/>
              <a:defRPr/>
            </a:pPr>
            <a:r>
              <a:rPr lang="en-US" sz="2400" b="1" dirty="0">
                <a:latin typeface="Franklin Gothic Book" panose="020B0503020102020204" pitchFamily="34" charset="0"/>
              </a:rPr>
              <a:t>Plain Transit for Planners</a:t>
            </a:r>
          </a:p>
          <a:p>
            <a:pPr marL="290513" indent="-290513" algn="ctr">
              <a:buFontTx/>
              <a:buNone/>
              <a:defRPr/>
            </a:pPr>
            <a:endParaRPr lang="en-US" sz="2400" dirty="0">
              <a:latin typeface="Franklin Gothic Book" panose="020B0503020102020204" pitchFamily="34" charset="0"/>
            </a:endParaRPr>
          </a:p>
          <a:p>
            <a:pPr marL="290513" indent="-290513" algn="ctr">
              <a:buFontTx/>
              <a:buNone/>
              <a:defRPr/>
            </a:pPr>
            <a:r>
              <a:rPr lang="en-US" sz="2400" dirty="0">
                <a:latin typeface="Franklin Gothic Book" panose="020B0503020102020204" pitchFamily="34" charset="0"/>
              </a:rPr>
              <a:t>October 2011 </a:t>
            </a:r>
          </a:p>
        </p:txBody>
      </p:sp>
      <p:pic>
        <p:nvPicPr>
          <p:cNvPr id="7" name="Picture 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060848"/>
            <a:ext cx="3167063"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71879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357188" y="1752600"/>
            <a:ext cx="8358187" cy="5040313"/>
          </a:xfrm>
        </p:spPr>
        <p:txBody>
          <a:bodyPr/>
          <a:lstStyle/>
          <a:p>
            <a:pPr>
              <a:buFontTx/>
              <a:buNone/>
            </a:pPr>
            <a:endParaRPr lang="en-US" altLang="en-US" sz="2000" b="1" dirty="0" smtClean="0">
              <a:ea typeface="Geneva" charset="-128"/>
            </a:endParaRPr>
          </a:p>
          <a:p>
            <a:pPr>
              <a:buFontTx/>
              <a:buNone/>
            </a:pPr>
            <a:endParaRPr lang="en-US" altLang="en-US" sz="2000" b="1" dirty="0" smtClean="0">
              <a:ea typeface="Geneva" charset="-128"/>
            </a:endParaRPr>
          </a:p>
        </p:txBody>
      </p:sp>
      <p:sp>
        <p:nvSpPr>
          <p:cNvPr id="48133"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sp>
        <p:nvSpPr>
          <p:cNvPr id="2" name="Rectangle 1"/>
          <p:cNvSpPr/>
          <p:nvPr/>
        </p:nvSpPr>
        <p:spPr>
          <a:xfrm>
            <a:off x="395536" y="2492283"/>
            <a:ext cx="4572000" cy="1569660"/>
          </a:xfrm>
          <a:prstGeom prst="rect">
            <a:avLst/>
          </a:prstGeom>
        </p:spPr>
        <p:txBody>
          <a:bodyPr>
            <a:spAutoFit/>
          </a:bodyPr>
          <a:lstStyle/>
          <a:p>
            <a:pPr marL="290513" indent="-290513" algn="ctr">
              <a:buFontTx/>
              <a:buNone/>
              <a:defRPr/>
            </a:pPr>
            <a:r>
              <a:rPr lang="en-US" sz="2400" b="1" dirty="0">
                <a:latin typeface="Franklin Gothic Book" panose="020B0503020102020204" pitchFamily="34" charset="0"/>
              </a:rPr>
              <a:t>Call to Action:</a:t>
            </a:r>
          </a:p>
          <a:p>
            <a:pPr marL="290513" indent="-290513" algn="ctr">
              <a:buFontTx/>
              <a:buNone/>
              <a:defRPr/>
            </a:pPr>
            <a:r>
              <a:rPr lang="en-US" sz="2400" b="1" dirty="0">
                <a:latin typeface="Franklin Gothic Book" panose="020B0503020102020204" pitchFamily="34" charset="0"/>
              </a:rPr>
              <a:t>Planning for Active Transportation</a:t>
            </a:r>
          </a:p>
          <a:p>
            <a:pPr marL="290513" indent="-290513" algn="ctr">
              <a:buFontTx/>
              <a:buNone/>
              <a:defRPr/>
            </a:pPr>
            <a:endParaRPr lang="en-US" sz="2400" dirty="0">
              <a:latin typeface="Franklin Gothic Book" panose="020B0503020102020204" pitchFamily="34" charset="0"/>
            </a:endParaRPr>
          </a:p>
          <a:p>
            <a:pPr marL="290513" indent="-290513" algn="ctr">
              <a:buFontTx/>
              <a:buNone/>
              <a:defRPr/>
            </a:pPr>
            <a:r>
              <a:rPr lang="en-US" sz="2400" dirty="0">
                <a:latin typeface="Franklin Gothic Book" panose="020B0503020102020204" pitchFamily="34" charset="0"/>
              </a:rPr>
              <a:t>June 2012 </a:t>
            </a:r>
          </a:p>
        </p:txBody>
      </p:sp>
      <p:pic>
        <p:nvPicPr>
          <p:cNvPr id="7"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988840"/>
            <a:ext cx="2952750" cy="381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24304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357188" y="1752600"/>
            <a:ext cx="8358187" cy="5040313"/>
          </a:xfrm>
        </p:spPr>
        <p:txBody>
          <a:bodyPr/>
          <a:lstStyle/>
          <a:p>
            <a:pPr>
              <a:buFontTx/>
              <a:buNone/>
            </a:pPr>
            <a:endParaRPr lang="en-US" altLang="en-US" sz="2000" b="1" dirty="0" smtClean="0">
              <a:ea typeface="Geneva" charset="-128"/>
            </a:endParaRPr>
          </a:p>
          <a:p>
            <a:pPr>
              <a:buFontTx/>
              <a:buNone/>
            </a:pPr>
            <a:endParaRPr lang="en-US" altLang="en-US" sz="2000" b="1" dirty="0" smtClean="0">
              <a:ea typeface="Geneva" charset="-128"/>
            </a:endParaRPr>
          </a:p>
        </p:txBody>
      </p:sp>
      <p:sp>
        <p:nvSpPr>
          <p:cNvPr id="48133"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sp>
        <p:nvSpPr>
          <p:cNvPr id="2" name="Rectangle 1"/>
          <p:cNvSpPr/>
          <p:nvPr/>
        </p:nvSpPr>
        <p:spPr>
          <a:xfrm>
            <a:off x="395536" y="2492283"/>
            <a:ext cx="4572000" cy="3416320"/>
          </a:xfrm>
          <a:prstGeom prst="rect">
            <a:avLst/>
          </a:prstGeom>
        </p:spPr>
        <p:txBody>
          <a:bodyPr>
            <a:spAutoFit/>
          </a:bodyPr>
          <a:lstStyle/>
          <a:p>
            <a:pPr algn="ctr"/>
            <a:r>
              <a:rPr lang="en-CA" sz="2400" b="1" dirty="0">
                <a:latin typeface="Franklin Gothic Book" panose="020B0503020102020204" pitchFamily="34" charset="0"/>
              </a:rPr>
              <a:t>A Call to </a:t>
            </a:r>
            <a:r>
              <a:rPr lang="en-CA" sz="2400" b="1" dirty="0" smtClean="0">
                <a:latin typeface="Franklin Gothic Book" panose="020B0503020102020204" pitchFamily="34" charset="0"/>
              </a:rPr>
              <a:t>Action:</a:t>
            </a:r>
            <a:endParaRPr lang="en-CA" sz="2400" b="1" dirty="0">
              <a:latin typeface="Franklin Gothic Book" panose="020B0503020102020204" pitchFamily="34" charset="0"/>
            </a:endParaRPr>
          </a:p>
          <a:p>
            <a:pPr algn="ctr"/>
            <a:r>
              <a:rPr lang="en-CA" sz="2400" b="1" dirty="0" smtClean="0">
                <a:latin typeface="Franklin Gothic Book" panose="020B0503020102020204" pitchFamily="34" charset="0"/>
              </a:rPr>
              <a:t>Healthy </a:t>
            </a:r>
            <a:r>
              <a:rPr lang="en-CA" sz="2400" b="1" dirty="0">
                <a:latin typeface="Franklin Gothic Book" panose="020B0503020102020204" pitchFamily="34" charset="0"/>
              </a:rPr>
              <a:t>Communities and Planning for Active Transportation: Moving Forward on Active Transportation in Ontario’s </a:t>
            </a:r>
            <a:r>
              <a:rPr lang="en-CA" sz="2400" b="1" dirty="0" smtClean="0">
                <a:latin typeface="Franklin Gothic Book" panose="020B0503020102020204" pitchFamily="34" charset="0"/>
              </a:rPr>
              <a:t>Communities</a:t>
            </a:r>
          </a:p>
          <a:p>
            <a:pPr algn="ctr"/>
            <a:endParaRPr lang="en-CA" sz="2400" dirty="0" smtClean="0">
              <a:latin typeface="Franklin Gothic Book" panose="020B0503020102020204" pitchFamily="34" charset="0"/>
            </a:endParaRPr>
          </a:p>
          <a:p>
            <a:pPr algn="ctr"/>
            <a:r>
              <a:rPr lang="en-CA" sz="2400" dirty="0" smtClean="0">
                <a:latin typeface="Franklin Gothic Book" panose="020B0503020102020204" pitchFamily="34" charset="0"/>
              </a:rPr>
              <a:t>March </a:t>
            </a:r>
            <a:r>
              <a:rPr lang="en-CA" sz="2400" dirty="0">
                <a:latin typeface="Franklin Gothic Book" panose="020B0503020102020204" pitchFamily="34" charset="0"/>
              </a:rPr>
              <a:t>26, 2014</a:t>
            </a:r>
          </a:p>
          <a:p>
            <a:pPr algn="ctr"/>
            <a:endParaRPr lang="en-CA" sz="2400" dirty="0">
              <a:latin typeface="Franklin Gothic Book" panose="020B0503020102020204" pitchFamily="34" charset="0"/>
              <a:hlinkClick r:id="rId3"/>
            </a:endParaRPr>
          </a:p>
        </p:txBody>
      </p:sp>
      <p:pic>
        <p:nvPicPr>
          <p:cNvPr id="1028" name="Picture 4" descr="Healthy Communities and Planning for Active Transportation: Moving Forward on Active Transportation in Ontario’s Communities- A Call to 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781" y="2276872"/>
            <a:ext cx="3024335" cy="30243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652699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357188" y="1752600"/>
            <a:ext cx="8358187" cy="5040313"/>
          </a:xfrm>
        </p:spPr>
        <p:txBody>
          <a:bodyPr/>
          <a:lstStyle/>
          <a:p>
            <a:pPr>
              <a:buFontTx/>
              <a:buNone/>
            </a:pPr>
            <a:endParaRPr lang="en-US" altLang="en-US" sz="2000" b="1" dirty="0" smtClean="0">
              <a:ea typeface="Geneva" charset="-128"/>
            </a:endParaRPr>
          </a:p>
          <a:p>
            <a:pPr>
              <a:buFontTx/>
              <a:buNone/>
            </a:pPr>
            <a:endParaRPr lang="en-US" altLang="en-US" sz="2000" b="1" dirty="0" smtClean="0">
              <a:ea typeface="Geneva" charset="-128"/>
            </a:endParaRPr>
          </a:p>
        </p:txBody>
      </p:sp>
      <p:sp>
        <p:nvSpPr>
          <p:cNvPr id="48133" name="Rectangle 2"/>
          <p:cNvSpPr txBox="1">
            <a:spLocks noChangeArrowheads="1"/>
          </p:cNvSpPr>
          <p:nvPr/>
        </p:nvSpPr>
        <p:spPr bwMode="auto">
          <a:xfrm>
            <a:off x="-107950" y="-228600"/>
            <a:ext cx="9144000" cy="128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r" eaLnBrk="1" hangingPunct="1">
              <a:lnSpc>
                <a:spcPct val="90000"/>
              </a:lnSpc>
            </a:pPr>
            <a:endParaRPr lang="en-US" altLang="en-US" sz="3200" dirty="0" smtClean="0">
              <a:solidFill>
                <a:schemeClr val="bg1"/>
              </a:solidFill>
              <a:ea typeface="Geneva" charset="-128"/>
            </a:endParaRPr>
          </a:p>
          <a:p>
            <a:pPr algn="r" eaLnBrk="1" hangingPunct="1">
              <a:lnSpc>
                <a:spcPct val="90000"/>
              </a:lnSpc>
            </a:pPr>
            <a:r>
              <a:rPr lang="en-US" altLang="en-US" sz="3200" dirty="0" smtClean="0">
                <a:solidFill>
                  <a:schemeClr val="bg1"/>
                </a:solidFill>
                <a:ea typeface="Geneva" charset="-128"/>
              </a:rPr>
              <a:t>Healthy </a:t>
            </a:r>
            <a:r>
              <a:rPr lang="en-US" altLang="en-US" sz="3200" dirty="0">
                <a:solidFill>
                  <a:schemeClr val="bg1"/>
                </a:solidFill>
                <a:ea typeface="Geneva" charset="-128"/>
              </a:rPr>
              <a:t>Communities, </a:t>
            </a:r>
          </a:p>
          <a:p>
            <a:pPr algn="r" eaLnBrk="1" hangingPunct="1">
              <a:lnSpc>
                <a:spcPct val="90000"/>
              </a:lnSpc>
            </a:pPr>
            <a:r>
              <a:rPr lang="en-US" altLang="en-US" sz="3200" dirty="0">
                <a:solidFill>
                  <a:schemeClr val="bg1"/>
                </a:solidFill>
                <a:ea typeface="Geneva" charset="-128"/>
              </a:rPr>
              <a:t>Sustainable Communities</a:t>
            </a:r>
          </a:p>
        </p:txBody>
      </p:sp>
      <p:sp>
        <p:nvSpPr>
          <p:cNvPr id="2" name="Rectangle 1"/>
          <p:cNvSpPr/>
          <p:nvPr/>
        </p:nvSpPr>
        <p:spPr>
          <a:xfrm>
            <a:off x="395536" y="2492283"/>
            <a:ext cx="4572000" cy="2308324"/>
          </a:xfrm>
          <a:prstGeom prst="rect">
            <a:avLst/>
          </a:prstGeom>
        </p:spPr>
        <p:txBody>
          <a:bodyPr>
            <a:spAutoFit/>
          </a:bodyPr>
          <a:lstStyle/>
          <a:p>
            <a:pPr algn="ctr"/>
            <a:r>
              <a:rPr lang="en-CA" sz="2400" b="1" dirty="0">
                <a:latin typeface="Franklin Gothic Book" panose="020B0503020102020204" pitchFamily="34" charset="0"/>
              </a:rPr>
              <a:t>A Call to </a:t>
            </a:r>
            <a:r>
              <a:rPr lang="en-CA" sz="2400" b="1" dirty="0" smtClean="0">
                <a:latin typeface="Franklin Gothic Book" panose="020B0503020102020204" pitchFamily="34" charset="0"/>
              </a:rPr>
              <a:t>Action: </a:t>
            </a:r>
            <a:r>
              <a:rPr lang="en-US" sz="2400" b="1" dirty="0">
                <a:latin typeface="Franklin Gothic Book" panose="020B0503020102020204" pitchFamily="34" charset="0"/>
              </a:rPr>
              <a:t>Healthy Communities and Planning for the Public </a:t>
            </a:r>
            <a:r>
              <a:rPr lang="en-US" sz="2400" b="1" dirty="0" smtClean="0">
                <a:latin typeface="Franklin Gothic Book" panose="020B0503020102020204" pitchFamily="34" charset="0"/>
              </a:rPr>
              <a:t>Realm</a:t>
            </a:r>
          </a:p>
          <a:p>
            <a:pPr algn="ctr"/>
            <a:endParaRPr lang="en-US" sz="2400" i="1" dirty="0">
              <a:latin typeface="Franklin Gothic Book" panose="020B0503020102020204" pitchFamily="34" charset="0"/>
            </a:endParaRPr>
          </a:p>
          <a:p>
            <a:pPr algn="ctr"/>
            <a:r>
              <a:rPr lang="en-US" sz="2400" dirty="0" smtClean="0">
                <a:latin typeface="Franklin Gothic Book" panose="020B0503020102020204" pitchFamily="34" charset="0"/>
              </a:rPr>
              <a:t>November 10,2016</a:t>
            </a:r>
            <a:endParaRPr lang="en-CA" sz="2400" dirty="0">
              <a:latin typeface="Franklin Gothic Book" panose="020B0503020102020204" pitchFamily="34" charset="0"/>
            </a:endParaRPr>
          </a:p>
          <a:p>
            <a:pPr algn="ctr"/>
            <a:endParaRPr lang="en-CA" sz="2400" dirty="0">
              <a:latin typeface="Franklin Gothic Book" panose="020B0503020102020204" pitchFamily="34" charset="0"/>
              <a:hlinkClick r:id="rId3"/>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2108239"/>
            <a:ext cx="3042061" cy="3960000"/>
          </a:xfrm>
          <a:prstGeom prst="rect">
            <a:avLst/>
          </a:prstGeom>
          <a:ln>
            <a:solidFill>
              <a:schemeClr val="bg1">
                <a:lumMod val="65000"/>
              </a:schemeClr>
            </a:solidFill>
          </a:ln>
        </p:spPr>
      </p:pic>
    </p:spTree>
    <p:extLst>
      <p:ext uri="{BB962C8B-B14F-4D97-AF65-F5344CB8AC3E}">
        <p14:creationId xmlns:p14="http://schemas.microsoft.com/office/powerpoint/2010/main" val="30320696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1"/>
          </p:nvPr>
        </p:nvSpPr>
        <p:spPr>
          <a:xfrm>
            <a:off x="685800" y="1752600"/>
            <a:ext cx="8134350" cy="4114800"/>
          </a:xfrm>
        </p:spPr>
        <p:txBody>
          <a:bodyPr/>
          <a:lstStyle/>
          <a:p>
            <a:pPr>
              <a:lnSpc>
                <a:spcPct val="110000"/>
              </a:lnSpc>
              <a:buFontTx/>
              <a:buNone/>
            </a:pPr>
            <a:r>
              <a:rPr lang="en-US" altLang="en-US" sz="2400" dirty="0" smtClean="0">
                <a:solidFill>
                  <a:schemeClr val="tx1"/>
                </a:solidFill>
                <a:ea typeface="Geneva" charset="-128"/>
              </a:rPr>
              <a:t>	We’ve shown the many ways in which Ontario has been shaped by those who have planned communities and government policies and some of OPPI’s key policy initiatives. At the same time, </a:t>
            </a:r>
            <a:br>
              <a:rPr lang="en-US" altLang="en-US" sz="2400" dirty="0" smtClean="0">
                <a:solidFill>
                  <a:schemeClr val="tx1"/>
                </a:solidFill>
                <a:ea typeface="Geneva" charset="-128"/>
              </a:rPr>
            </a:br>
            <a:r>
              <a:rPr lang="en-US" altLang="en-US" sz="2400" dirty="0" smtClean="0">
                <a:solidFill>
                  <a:schemeClr val="tx1"/>
                </a:solidFill>
                <a:ea typeface="Geneva" charset="-128"/>
              </a:rPr>
              <a:t>changes in the way people </a:t>
            </a:r>
            <a:br>
              <a:rPr lang="en-US" altLang="en-US" sz="2400" dirty="0" smtClean="0">
                <a:solidFill>
                  <a:schemeClr val="tx1"/>
                </a:solidFill>
                <a:ea typeface="Geneva" charset="-128"/>
              </a:rPr>
            </a:br>
            <a:r>
              <a:rPr lang="en-US" altLang="en-US" sz="2400" dirty="0" smtClean="0">
                <a:solidFill>
                  <a:schemeClr val="tx1"/>
                </a:solidFill>
                <a:ea typeface="Geneva" charset="-128"/>
              </a:rPr>
              <a:t>work, where they come from </a:t>
            </a:r>
            <a:br>
              <a:rPr lang="en-US" altLang="en-US" sz="2400" dirty="0" smtClean="0">
                <a:solidFill>
                  <a:schemeClr val="tx1"/>
                </a:solidFill>
                <a:ea typeface="Geneva" charset="-128"/>
              </a:rPr>
            </a:br>
            <a:r>
              <a:rPr lang="en-US" altLang="en-US" sz="2400" dirty="0" smtClean="0">
                <a:solidFill>
                  <a:schemeClr val="tx1"/>
                </a:solidFill>
                <a:ea typeface="Geneva" charset="-128"/>
              </a:rPr>
              <a:t>and live, as well as, how they </a:t>
            </a:r>
            <a:br>
              <a:rPr lang="en-US" altLang="en-US" sz="2400" dirty="0" smtClean="0">
                <a:solidFill>
                  <a:schemeClr val="tx1"/>
                </a:solidFill>
                <a:ea typeface="Geneva" charset="-128"/>
              </a:rPr>
            </a:br>
            <a:r>
              <a:rPr lang="en-US" altLang="en-US" sz="2400" dirty="0" smtClean="0">
                <a:solidFill>
                  <a:schemeClr val="tx1"/>
                </a:solidFill>
                <a:ea typeface="Geneva" charset="-128"/>
              </a:rPr>
              <a:t>get around, shop, play, and </a:t>
            </a:r>
            <a:br>
              <a:rPr lang="en-US" altLang="en-US" sz="2400" dirty="0" smtClean="0">
                <a:solidFill>
                  <a:schemeClr val="tx1"/>
                </a:solidFill>
                <a:ea typeface="Geneva" charset="-128"/>
              </a:rPr>
            </a:br>
            <a:r>
              <a:rPr lang="en-US" altLang="en-US" sz="2400" dirty="0" smtClean="0">
                <a:solidFill>
                  <a:schemeClr val="tx1"/>
                </a:solidFill>
                <a:ea typeface="Geneva" charset="-128"/>
              </a:rPr>
              <a:t>study call for new kinds of </a:t>
            </a:r>
            <a:br>
              <a:rPr lang="en-US" altLang="en-US" sz="2400" dirty="0" smtClean="0">
                <a:solidFill>
                  <a:schemeClr val="tx1"/>
                </a:solidFill>
                <a:ea typeface="Geneva" charset="-128"/>
              </a:rPr>
            </a:br>
            <a:r>
              <a:rPr lang="en-US" altLang="en-US" sz="2400" dirty="0" smtClean="0">
                <a:solidFill>
                  <a:schemeClr val="tx1"/>
                </a:solidFill>
                <a:ea typeface="Geneva" charset="-128"/>
              </a:rPr>
              <a:t>planning. </a:t>
            </a:r>
          </a:p>
        </p:txBody>
      </p:sp>
      <p:sp>
        <p:nvSpPr>
          <p:cNvPr id="54275" name="Rectangle 2"/>
          <p:cNvSpPr>
            <a:spLocks noGrp="1" noChangeArrowheads="1"/>
          </p:cNvSpPr>
          <p:nvPr>
            <p:ph type="title"/>
          </p:nvPr>
        </p:nvSpPr>
        <p:spPr>
          <a:xfrm>
            <a:off x="2055813" y="0"/>
            <a:ext cx="6858000" cy="1143001"/>
          </a:xfrm>
        </p:spPr>
        <p:txBody>
          <a:bodyPr/>
          <a:lstStyle/>
          <a:p>
            <a:r>
              <a:rPr lang="en-US" altLang="en-US" dirty="0" smtClean="0">
                <a:ea typeface="Geneva" charset="-128"/>
              </a:rPr>
              <a:t>What do you think?</a:t>
            </a:r>
          </a:p>
        </p:txBody>
      </p:sp>
      <p:pic>
        <p:nvPicPr>
          <p:cNvPr id="54276" name="Picture 4" descr="CIP opening 2"/>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13846" t="17999" r="12587" b="9000"/>
          <a:stretch>
            <a:fillRect/>
          </a:stretch>
        </p:blipFill>
        <p:spPr bwMode="auto">
          <a:xfrm>
            <a:off x="6182965" y="3356992"/>
            <a:ext cx="1806575" cy="2405062"/>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08781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idx="1"/>
          </p:nvPr>
        </p:nvSpPr>
        <p:spPr>
          <a:xfrm>
            <a:off x="685800" y="1752600"/>
            <a:ext cx="8134350" cy="4114800"/>
          </a:xfrm>
        </p:spPr>
        <p:txBody>
          <a:bodyPr/>
          <a:lstStyle/>
          <a:p>
            <a:pPr>
              <a:lnSpc>
                <a:spcPct val="110000"/>
              </a:lnSpc>
              <a:buFontTx/>
              <a:buNone/>
            </a:pPr>
            <a:r>
              <a:rPr lang="en-US" altLang="en-US" sz="2400" dirty="0" smtClean="0">
                <a:ea typeface="Geneva" charset="-128"/>
              </a:rPr>
              <a:t>	What are some of the challenges of planning today?</a:t>
            </a:r>
          </a:p>
        </p:txBody>
      </p:sp>
      <p:sp>
        <p:nvSpPr>
          <p:cNvPr id="55299" name="Rectangle 2"/>
          <p:cNvSpPr>
            <a:spLocks noGrp="1" noChangeArrowheads="1"/>
          </p:cNvSpPr>
          <p:nvPr>
            <p:ph type="title"/>
          </p:nvPr>
        </p:nvSpPr>
        <p:spPr>
          <a:xfrm>
            <a:off x="2055813" y="74611"/>
            <a:ext cx="6858000" cy="1143001"/>
          </a:xfrm>
        </p:spPr>
        <p:txBody>
          <a:bodyPr/>
          <a:lstStyle/>
          <a:p>
            <a:r>
              <a:rPr lang="en-US" altLang="en-US" dirty="0" smtClean="0">
                <a:ea typeface="Geneva" charset="-128"/>
              </a:rPr>
              <a:t>What do you think?</a:t>
            </a:r>
          </a:p>
        </p:txBody>
      </p:sp>
      <p:pic>
        <p:nvPicPr>
          <p:cNvPr id="55300" name="Picture 13" descr="C:\WINDOWS\Desktop\Brian\OPPI\WTPD PPT\!41mains.tif"/>
          <p:cNvPicPr>
            <a:picLocks noChangeAspect="1" noChangeArrowheads="1"/>
          </p:cNvPicPr>
          <p:nvPr/>
        </p:nvPicPr>
        <p:blipFill>
          <a:blip r:embed="rId2">
            <a:lum bright="14000" contrast="-20000"/>
            <a:extLst>
              <a:ext uri="{28A0092B-C50C-407E-A947-70E740481C1C}">
                <a14:useLocalDpi xmlns:a14="http://schemas.microsoft.com/office/drawing/2010/main" val="0"/>
              </a:ext>
            </a:extLst>
          </a:blip>
          <a:srcRect r="12502"/>
          <a:stretch>
            <a:fillRect/>
          </a:stretch>
        </p:blipFill>
        <p:spPr bwMode="auto">
          <a:xfrm>
            <a:off x="4941888" y="2898775"/>
            <a:ext cx="3668712" cy="31210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55301" name="Picture 6" descr="pond bridge"/>
          <p:cNvPicPr>
            <a:picLocks noChangeAspect="1" noChangeArrowheads="1"/>
          </p:cNvPicPr>
          <p:nvPr/>
        </p:nvPicPr>
        <p:blipFill>
          <a:blip r:embed="rId3">
            <a:lum bright="10000"/>
            <a:extLst>
              <a:ext uri="{28A0092B-C50C-407E-A947-70E740481C1C}">
                <a14:useLocalDpi xmlns:a14="http://schemas.microsoft.com/office/drawing/2010/main" val="0"/>
              </a:ext>
            </a:extLst>
          </a:blip>
          <a:srcRect b="18182"/>
          <a:stretch>
            <a:fillRect/>
          </a:stretch>
        </p:blipFill>
        <p:spPr bwMode="auto">
          <a:xfrm>
            <a:off x="1150938" y="2822575"/>
            <a:ext cx="3802062" cy="20542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55302" name="Picture 15" descr="C:\WINDOWS\Desktop\Brian\OPPI\WTPD PPT\!CRUIKMA.TIF"/>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685800" y="4495800"/>
            <a:ext cx="2819400" cy="18637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55303" name="Picture 14" descr="C:\WINDOWS\Desktop\Brian\OPPI\WTPD PPT\!13natur1.tif"/>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3200400" y="4127500"/>
            <a:ext cx="3124200" cy="2197100"/>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55304" name="Picture 7" descr="hydrologic cycle image"/>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4724400" y="5316538"/>
            <a:ext cx="2286000" cy="1312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12410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400" dirty="0" smtClean="0">
                <a:ea typeface="Geneva" charset="-128"/>
              </a:rPr>
              <a:t>	</a:t>
            </a:r>
          </a:p>
          <a:p>
            <a:pPr>
              <a:lnSpc>
                <a:spcPct val="110000"/>
              </a:lnSpc>
              <a:buFontTx/>
              <a:buNone/>
            </a:pPr>
            <a:endParaRPr lang="en-US" altLang="en-US" sz="2400" dirty="0" smtClean="0">
              <a:ea typeface="Geneva" charset="-128"/>
            </a:endParaRPr>
          </a:p>
          <a:p>
            <a:pPr>
              <a:lnSpc>
                <a:spcPct val="110000"/>
              </a:lnSpc>
              <a:buFontTx/>
              <a:buNone/>
            </a:pPr>
            <a:r>
              <a:rPr lang="en-US" altLang="en-US" sz="2400" dirty="0" smtClean="0">
                <a:ea typeface="Geneva" charset="-128"/>
              </a:rPr>
              <a:t>   We’ve mentioned only a few in this overview. What do you know about the planning of your own community? Why does it look the way it does? How do you think it will look 20 years from now?</a:t>
            </a:r>
          </a:p>
        </p:txBody>
      </p:sp>
      <p:sp>
        <p:nvSpPr>
          <p:cNvPr id="56323" name="Rectangle 2"/>
          <p:cNvSpPr>
            <a:spLocks noGrp="1" noChangeArrowheads="1"/>
          </p:cNvSpPr>
          <p:nvPr>
            <p:ph type="title"/>
          </p:nvPr>
        </p:nvSpPr>
        <p:spPr>
          <a:xfrm>
            <a:off x="735013" y="116632"/>
            <a:ext cx="8374062" cy="1143000"/>
          </a:xfrm>
        </p:spPr>
        <p:txBody>
          <a:bodyPr/>
          <a:lstStyle/>
          <a:p>
            <a:r>
              <a:rPr lang="en-US" altLang="en-US" sz="3200" dirty="0" smtClean="0">
                <a:ea typeface="Geneva" charset="-128"/>
              </a:rPr>
              <a:t>Who planned your community?</a:t>
            </a:r>
          </a:p>
        </p:txBody>
      </p:sp>
    </p:spTree>
    <p:extLst>
      <p:ext uri="{BB962C8B-B14F-4D97-AF65-F5344CB8AC3E}">
        <p14:creationId xmlns:p14="http://schemas.microsoft.com/office/powerpoint/2010/main" val="21158595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a:xfrm>
            <a:off x="323528" y="1752600"/>
            <a:ext cx="8134672" cy="5040313"/>
          </a:xfrm>
        </p:spPr>
        <p:txBody>
          <a:bodyPr/>
          <a:lstStyle/>
          <a:p>
            <a:pPr>
              <a:lnSpc>
                <a:spcPct val="110000"/>
              </a:lnSpc>
              <a:buFontTx/>
              <a:buNone/>
            </a:pPr>
            <a:r>
              <a:rPr lang="en-US" altLang="en-US" sz="2400" dirty="0" smtClean="0">
                <a:ea typeface="Geneva" charset="-128"/>
              </a:rPr>
              <a:t>	Six Ontario universities offer accredited planning programs: </a:t>
            </a:r>
          </a:p>
          <a:p>
            <a:pPr>
              <a:lnSpc>
                <a:spcPct val="110000"/>
              </a:lnSpc>
              <a:buFontTx/>
              <a:buNone/>
            </a:pPr>
            <a:r>
              <a:rPr lang="en-US" altLang="en-US" sz="2400" dirty="0" smtClean="0">
                <a:ea typeface="Geneva" charset="-128"/>
              </a:rPr>
              <a:t>	Guelph, Queen’s, Ryerson, Toronto, Waterloo and York.</a:t>
            </a:r>
          </a:p>
        </p:txBody>
      </p:sp>
      <p:sp>
        <p:nvSpPr>
          <p:cNvPr id="57347" name="Rectangle 2"/>
          <p:cNvSpPr>
            <a:spLocks noGrp="1" noChangeArrowheads="1"/>
          </p:cNvSpPr>
          <p:nvPr>
            <p:ph type="title"/>
          </p:nvPr>
        </p:nvSpPr>
        <p:spPr>
          <a:xfrm>
            <a:off x="1042988" y="133122"/>
            <a:ext cx="7777162" cy="1143001"/>
          </a:xfrm>
        </p:spPr>
        <p:txBody>
          <a:bodyPr/>
          <a:lstStyle/>
          <a:p>
            <a:r>
              <a:rPr lang="en-US" altLang="en-US" sz="3200" dirty="0" smtClean="0">
                <a:ea typeface="Geneva" charset="-128"/>
              </a:rPr>
              <a:t>Where you can find out more</a:t>
            </a:r>
          </a:p>
        </p:txBody>
      </p:sp>
      <p:pic>
        <p:nvPicPr>
          <p:cNvPr id="1026" name="Picture 2" descr="http://www.premierlife.ca/wp-content/uploads/2011/04/University-of-Toronto-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235" y="5099361"/>
            <a:ext cx="1946176" cy="144611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queensu.ca/mc_administrator/sites/default/files/assets/pages/QueensLogo_colo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348" y="3249108"/>
            <a:ext cx="1956149" cy="1487488"/>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s://encrypted-tbn3.gstatic.com/images?q=tbn:ANd9GcShfH-FLcNXOE9IKePDdmDk9-6C2_5XSQMxIFn87gwivVjBdk5VuV90kY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621" y="5126443"/>
            <a:ext cx="2654489" cy="79346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4348" y="5162061"/>
            <a:ext cx="2219294" cy="1440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3642" y="3330031"/>
            <a:ext cx="2608846" cy="1260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7910" y="2858909"/>
            <a:ext cx="1312826" cy="1980000"/>
          </a:xfrm>
          <a:prstGeom prst="rect">
            <a:avLst/>
          </a:prstGeom>
        </p:spPr>
      </p:pic>
    </p:spTree>
    <p:extLst>
      <p:ext uri="{BB962C8B-B14F-4D97-AF65-F5344CB8AC3E}">
        <p14:creationId xmlns:p14="http://schemas.microsoft.com/office/powerpoint/2010/main" val="19614011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idx="1"/>
          </p:nvPr>
        </p:nvSpPr>
        <p:spPr>
          <a:xfrm>
            <a:off x="685800" y="1752600"/>
            <a:ext cx="7772400" cy="5040313"/>
          </a:xfrm>
        </p:spPr>
        <p:txBody>
          <a:bodyPr/>
          <a:lstStyle/>
          <a:p>
            <a:pPr>
              <a:lnSpc>
                <a:spcPct val="110000"/>
              </a:lnSpc>
              <a:buFontTx/>
              <a:buNone/>
            </a:pPr>
            <a:r>
              <a:rPr lang="en-US" altLang="en-US" sz="2400" dirty="0" smtClean="0">
                <a:ea typeface="Geneva" charset="-128"/>
              </a:rPr>
              <a:t>	If you are interested in planning, you can find out more about it from:</a:t>
            </a:r>
          </a:p>
          <a:p>
            <a:pPr>
              <a:lnSpc>
                <a:spcPct val="110000"/>
              </a:lnSpc>
              <a:buFontTx/>
              <a:buNone/>
            </a:pPr>
            <a:endParaRPr lang="en-US" altLang="en-US" sz="2400" dirty="0" smtClean="0">
              <a:ea typeface="Geneva" charset="-128"/>
            </a:endParaRPr>
          </a:p>
          <a:p>
            <a:pPr>
              <a:lnSpc>
                <a:spcPct val="110000"/>
              </a:lnSpc>
              <a:buFontTx/>
              <a:buNone/>
            </a:pPr>
            <a:r>
              <a:rPr lang="en-US" altLang="en-US" sz="2400" b="1" dirty="0" smtClean="0">
                <a:ea typeface="Geneva" charset="-128"/>
              </a:rPr>
              <a:t>Ontario Professional Planners Institute </a:t>
            </a:r>
            <a:r>
              <a:rPr lang="en-US" altLang="en-US" sz="2400" dirty="0" smtClean="0">
                <a:ea typeface="Geneva" charset="-128"/>
              </a:rPr>
              <a:t/>
            </a:r>
            <a:br>
              <a:rPr lang="en-US" altLang="en-US" sz="2400" dirty="0" smtClean="0">
                <a:ea typeface="Geneva" charset="-128"/>
              </a:rPr>
            </a:br>
            <a:r>
              <a:rPr lang="en-US" altLang="en-US" sz="2400" dirty="0" smtClean="0">
                <a:ea typeface="Geneva" charset="-128"/>
                <a:hlinkClick r:id="rId2"/>
              </a:rPr>
              <a:t>www.ontarioplanners.ca</a:t>
            </a:r>
            <a:r>
              <a:rPr lang="en-US" altLang="en-US" sz="2400" dirty="0" smtClean="0">
                <a:ea typeface="Geneva" charset="-128"/>
              </a:rPr>
              <a:t/>
            </a:r>
            <a:br>
              <a:rPr lang="en-US" altLang="en-US" sz="2400" dirty="0" smtClean="0">
                <a:ea typeface="Geneva" charset="-128"/>
              </a:rPr>
            </a:br>
            <a:endParaRPr lang="en-US" altLang="en-US" sz="2400" dirty="0" smtClean="0">
              <a:ea typeface="Geneva" charset="-128"/>
            </a:endParaRPr>
          </a:p>
          <a:p>
            <a:pPr>
              <a:lnSpc>
                <a:spcPct val="110000"/>
              </a:lnSpc>
              <a:buFontTx/>
              <a:buNone/>
            </a:pPr>
            <a:r>
              <a:rPr lang="en-US" altLang="en-US" sz="2400" dirty="0" smtClean="0">
                <a:ea typeface="Geneva" charset="-128"/>
              </a:rPr>
              <a:t>or </a:t>
            </a:r>
          </a:p>
          <a:p>
            <a:pPr>
              <a:lnSpc>
                <a:spcPct val="110000"/>
              </a:lnSpc>
              <a:buFontTx/>
              <a:buNone/>
            </a:pPr>
            <a:endParaRPr lang="en-US" altLang="en-US" sz="2400" dirty="0" smtClean="0">
              <a:ea typeface="Geneva" charset="-128"/>
            </a:endParaRPr>
          </a:p>
          <a:p>
            <a:pPr>
              <a:lnSpc>
                <a:spcPct val="110000"/>
              </a:lnSpc>
              <a:buFontTx/>
              <a:buNone/>
            </a:pPr>
            <a:r>
              <a:rPr lang="en-US" altLang="en-US" sz="2400" b="1" dirty="0" smtClean="0">
                <a:ea typeface="Geneva" charset="-128"/>
              </a:rPr>
              <a:t>Canadian Institute of Planners </a:t>
            </a:r>
          </a:p>
          <a:p>
            <a:pPr>
              <a:lnSpc>
                <a:spcPct val="110000"/>
              </a:lnSpc>
              <a:buFontTx/>
              <a:buNone/>
            </a:pPr>
            <a:r>
              <a:rPr lang="en-US" altLang="en-US" sz="2400" dirty="0" smtClean="0">
                <a:ea typeface="Geneva" charset="-128"/>
                <a:hlinkClick r:id="rId3"/>
              </a:rPr>
              <a:t>www.cip-icu.ca</a:t>
            </a:r>
            <a:endParaRPr lang="en-US" altLang="en-US" sz="2400" dirty="0" smtClean="0">
              <a:ea typeface="Geneva" charset="-128"/>
            </a:endParaRPr>
          </a:p>
        </p:txBody>
      </p:sp>
      <p:sp>
        <p:nvSpPr>
          <p:cNvPr id="58371" name="Rectangle 2"/>
          <p:cNvSpPr>
            <a:spLocks noGrp="1" noChangeArrowheads="1"/>
          </p:cNvSpPr>
          <p:nvPr>
            <p:ph type="title"/>
          </p:nvPr>
        </p:nvSpPr>
        <p:spPr>
          <a:xfrm>
            <a:off x="1049884" y="116632"/>
            <a:ext cx="7777162" cy="1143001"/>
          </a:xfrm>
        </p:spPr>
        <p:txBody>
          <a:bodyPr/>
          <a:lstStyle/>
          <a:p>
            <a:r>
              <a:rPr lang="en-US" altLang="en-US" sz="3200" dirty="0" smtClean="0">
                <a:ea typeface="Geneva" charset="-128"/>
              </a:rPr>
              <a:t>Where you can find out more</a:t>
            </a:r>
          </a:p>
        </p:txBody>
      </p:sp>
    </p:spTree>
    <p:extLst>
      <p:ext uri="{BB962C8B-B14F-4D97-AF65-F5344CB8AC3E}">
        <p14:creationId xmlns:p14="http://schemas.microsoft.com/office/powerpoint/2010/main" val="134273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idx="1"/>
          </p:nvPr>
        </p:nvSpPr>
        <p:spPr>
          <a:xfrm>
            <a:off x="685800" y="1752600"/>
            <a:ext cx="7772400" cy="4114800"/>
          </a:xfrm>
        </p:spPr>
        <p:txBody>
          <a:bodyPr/>
          <a:lstStyle/>
          <a:p>
            <a:pPr>
              <a:lnSpc>
                <a:spcPct val="110000"/>
              </a:lnSpc>
              <a:buFontTx/>
              <a:buNone/>
            </a:pPr>
            <a:r>
              <a:rPr lang="en-US" altLang="en-US" sz="2600" dirty="0" smtClean="0">
                <a:ea typeface="Geneva" charset="-128"/>
              </a:rPr>
              <a:t>	</a:t>
            </a:r>
            <a:r>
              <a:rPr lang="en-US" altLang="en-US" sz="2400" dirty="0" smtClean="0">
                <a:ea typeface="Geneva" charset="-128"/>
              </a:rPr>
              <a:t>Before there were professional planners, planning was done by military surveyors, architects, engineers, landscape designers, government </a:t>
            </a:r>
            <a:br>
              <a:rPr lang="en-US" altLang="en-US" sz="2400" dirty="0" smtClean="0">
                <a:ea typeface="Geneva" charset="-128"/>
              </a:rPr>
            </a:br>
            <a:r>
              <a:rPr lang="en-US" altLang="en-US" sz="2400" dirty="0" smtClean="0">
                <a:ea typeface="Geneva" charset="-128"/>
              </a:rPr>
              <a:t>officials, private </a:t>
            </a:r>
            <a:br>
              <a:rPr lang="en-US" altLang="en-US" sz="2400" dirty="0" smtClean="0">
                <a:ea typeface="Geneva" charset="-128"/>
              </a:rPr>
            </a:br>
            <a:r>
              <a:rPr lang="en-US" altLang="en-US" sz="2400" dirty="0" smtClean="0">
                <a:ea typeface="Geneva" charset="-128"/>
              </a:rPr>
              <a:t>developers, and others </a:t>
            </a:r>
            <a:br>
              <a:rPr lang="en-US" altLang="en-US" sz="2400" dirty="0" smtClean="0">
                <a:ea typeface="Geneva" charset="-128"/>
              </a:rPr>
            </a:br>
            <a:r>
              <a:rPr lang="en-US" altLang="en-US" sz="2400" dirty="0" smtClean="0">
                <a:ea typeface="Geneva" charset="-128"/>
              </a:rPr>
              <a:t>who decided on the </a:t>
            </a:r>
            <a:br>
              <a:rPr lang="en-US" altLang="en-US" sz="2400" dirty="0" smtClean="0">
                <a:ea typeface="Geneva" charset="-128"/>
              </a:rPr>
            </a:br>
            <a:r>
              <a:rPr lang="en-US" altLang="en-US" sz="2400" dirty="0" smtClean="0">
                <a:ea typeface="Geneva" charset="-128"/>
              </a:rPr>
              <a:t>location and form of </a:t>
            </a:r>
            <a:br>
              <a:rPr lang="en-US" altLang="en-US" sz="2400" dirty="0" smtClean="0">
                <a:ea typeface="Geneva" charset="-128"/>
              </a:rPr>
            </a:br>
            <a:r>
              <a:rPr lang="en-US" altLang="en-US" sz="2400" dirty="0" smtClean="0">
                <a:ea typeface="Geneva" charset="-128"/>
              </a:rPr>
              <a:t>houses, public buildings, </a:t>
            </a:r>
            <a:br>
              <a:rPr lang="en-US" altLang="en-US" sz="2400" dirty="0" smtClean="0">
                <a:ea typeface="Geneva" charset="-128"/>
              </a:rPr>
            </a:br>
            <a:r>
              <a:rPr lang="en-US" altLang="en-US" sz="2400" dirty="0" smtClean="0">
                <a:ea typeface="Geneva" charset="-128"/>
              </a:rPr>
              <a:t>roads, parks, and entire towns.</a:t>
            </a:r>
            <a:endParaRPr lang="en-US" altLang="en-US" sz="2600" dirty="0" smtClean="0">
              <a:ea typeface="Geneva" charset="-128"/>
            </a:endParaRPr>
          </a:p>
          <a:p>
            <a:endParaRPr lang="en-US" altLang="en-US" sz="2800" dirty="0" smtClean="0">
              <a:ea typeface="Geneva" charset="-128"/>
            </a:endParaRPr>
          </a:p>
        </p:txBody>
      </p:sp>
      <p:sp>
        <p:nvSpPr>
          <p:cNvPr id="7171" name="Rectangle 2"/>
          <p:cNvSpPr>
            <a:spLocks noGrp="1" noChangeArrowheads="1"/>
          </p:cNvSpPr>
          <p:nvPr>
            <p:ph type="title"/>
          </p:nvPr>
        </p:nvSpPr>
        <p:spPr>
          <a:xfrm>
            <a:off x="1043608" y="116632"/>
            <a:ext cx="8100392" cy="926356"/>
          </a:xfrm>
        </p:spPr>
        <p:txBody>
          <a:bodyPr/>
          <a:lstStyle/>
          <a:p>
            <a:r>
              <a:rPr lang="en-US" altLang="en-US" sz="3200" dirty="0" smtClean="0">
                <a:ea typeface="Geneva" charset="-128"/>
              </a:rPr>
              <a:t>Milestones in Ontario planning</a:t>
            </a:r>
          </a:p>
        </p:txBody>
      </p:sp>
      <p:pic>
        <p:nvPicPr>
          <p:cNvPr id="7172" name="Picture 8" descr="C:\WINDOWS\Desktop\Brian\OPPI\WTPD PPT\!LONDONS.TIF"/>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5436096" y="2880878"/>
            <a:ext cx="3326904" cy="2569009"/>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99631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685800" y="1752600"/>
            <a:ext cx="7772400" cy="4114800"/>
          </a:xfrm>
        </p:spPr>
        <p:txBody>
          <a:bodyPr/>
          <a:lstStyle/>
          <a:p>
            <a:pPr>
              <a:lnSpc>
                <a:spcPct val="110000"/>
              </a:lnSpc>
              <a:spcBef>
                <a:spcPct val="0"/>
              </a:spcBef>
              <a:buFontTx/>
              <a:buNone/>
            </a:pPr>
            <a:r>
              <a:rPr lang="en-US" altLang="en-US" sz="2400" dirty="0" smtClean="0">
                <a:ea typeface="Geneva" charset="-128"/>
              </a:rPr>
              <a:t>	In the 1790s, Ontario was largely planned by military surveyors working for Lieutenant-Governor John Graves </a:t>
            </a:r>
            <a:br>
              <a:rPr lang="en-US" altLang="en-US" sz="2400" dirty="0" smtClean="0">
                <a:ea typeface="Geneva" charset="-128"/>
              </a:rPr>
            </a:br>
            <a:r>
              <a:rPr lang="en-US" altLang="en-US" sz="2400" dirty="0" smtClean="0">
                <a:ea typeface="Geneva" charset="-128"/>
              </a:rPr>
              <a:t>Simcoe. The surveyors </a:t>
            </a:r>
            <a:br>
              <a:rPr lang="en-US" altLang="en-US" sz="2400" dirty="0" smtClean="0">
                <a:ea typeface="Geneva" charset="-128"/>
              </a:rPr>
            </a:br>
            <a:r>
              <a:rPr lang="en-US" altLang="en-US" sz="2400" dirty="0" smtClean="0">
                <a:ea typeface="Geneva" charset="-128"/>
              </a:rPr>
              <a:t>established the grid </a:t>
            </a:r>
            <a:br>
              <a:rPr lang="en-US" altLang="en-US" sz="2400" dirty="0" smtClean="0">
                <a:ea typeface="Geneva" charset="-128"/>
              </a:rPr>
            </a:br>
            <a:r>
              <a:rPr lang="en-US" altLang="en-US" sz="2400" dirty="0" smtClean="0">
                <a:ea typeface="Geneva" charset="-128"/>
              </a:rPr>
              <a:t>of concession roads </a:t>
            </a:r>
            <a:br>
              <a:rPr lang="en-US" altLang="en-US" sz="2400" dirty="0" smtClean="0">
                <a:ea typeface="Geneva" charset="-128"/>
              </a:rPr>
            </a:br>
            <a:r>
              <a:rPr lang="en-US" altLang="en-US" sz="2400" dirty="0" smtClean="0">
                <a:ea typeface="Geneva" charset="-128"/>
              </a:rPr>
              <a:t>and town lots, based </a:t>
            </a:r>
            <a:br>
              <a:rPr lang="en-US" altLang="en-US" sz="2400" dirty="0" smtClean="0">
                <a:ea typeface="Geneva" charset="-128"/>
              </a:rPr>
            </a:br>
            <a:r>
              <a:rPr lang="en-US" altLang="en-US" sz="2400" dirty="0" smtClean="0">
                <a:ea typeface="Geneva" charset="-128"/>
              </a:rPr>
              <a:t>on the 66-foot </a:t>
            </a:r>
            <a:br>
              <a:rPr lang="en-US" altLang="en-US" sz="2400" dirty="0" smtClean="0">
                <a:ea typeface="Geneva" charset="-128"/>
              </a:rPr>
            </a:br>
            <a:r>
              <a:rPr lang="en-US" altLang="en-US" sz="2400" dirty="0" smtClean="0">
                <a:ea typeface="Geneva" charset="-128"/>
              </a:rPr>
              <a:t>surveyor’s chain. This grid </a:t>
            </a:r>
          </a:p>
          <a:p>
            <a:pPr>
              <a:lnSpc>
                <a:spcPct val="110000"/>
              </a:lnSpc>
              <a:spcBef>
                <a:spcPct val="0"/>
              </a:spcBef>
              <a:buFontTx/>
              <a:buNone/>
            </a:pPr>
            <a:r>
              <a:rPr lang="en-US" altLang="en-US" sz="2400" dirty="0">
                <a:ea typeface="Geneva" charset="-128"/>
              </a:rPr>
              <a:t> </a:t>
            </a:r>
            <a:r>
              <a:rPr lang="en-US" altLang="en-US" sz="2400" dirty="0" smtClean="0">
                <a:ea typeface="Geneva" charset="-128"/>
              </a:rPr>
              <a:t>  still shapes the Ontario landscape.</a:t>
            </a:r>
          </a:p>
        </p:txBody>
      </p:sp>
      <p:sp>
        <p:nvSpPr>
          <p:cNvPr id="8195" name="Rectangle 2"/>
          <p:cNvSpPr>
            <a:spLocks noGrp="1" noChangeArrowheads="1"/>
          </p:cNvSpPr>
          <p:nvPr>
            <p:ph type="title"/>
          </p:nvPr>
        </p:nvSpPr>
        <p:spPr>
          <a:xfrm>
            <a:off x="-557991" y="138111"/>
            <a:ext cx="9686926" cy="1143001"/>
          </a:xfrm>
        </p:spPr>
        <p:txBody>
          <a:bodyPr/>
          <a:lstStyle/>
          <a:p>
            <a:r>
              <a:rPr lang="en-US" altLang="en-US" sz="3200" dirty="0" smtClean="0">
                <a:ea typeface="Geneva" charset="-128"/>
              </a:rPr>
              <a:t>Military surveyors set the grid</a:t>
            </a:r>
          </a:p>
        </p:txBody>
      </p:sp>
      <p:pic>
        <p:nvPicPr>
          <p:cNvPr id="8196" name="Picture 7" descr="C:\WINDOWS\Desktop\Brian\OPPI\WTPD PPT\!7toront.tif"/>
          <p:cNvPicPr>
            <a:picLocks noChangeAspect="1" noChangeArrowheads="1"/>
          </p:cNvPicPr>
          <p:nvPr/>
        </p:nvPicPr>
        <p:blipFill>
          <a:blip r:embed="rId2">
            <a:lum bright="4000" contrast="10000"/>
            <a:extLst>
              <a:ext uri="{28A0092B-C50C-407E-A947-70E740481C1C}">
                <a14:useLocalDpi xmlns:a14="http://schemas.microsoft.com/office/drawing/2010/main" val="0"/>
              </a:ext>
            </a:extLst>
          </a:blip>
          <a:srcRect b="10242"/>
          <a:stretch>
            <a:fillRect/>
          </a:stretch>
        </p:blipFill>
        <p:spPr bwMode="auto">
          <a:xfrm>
            <a:off x="4724400" y="2695575"/>
            <a:ext cx="4040188" cy="22574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15008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685800" y="1752600"/>
            <a:ext cx="7772400" cy="4114800"/>
          </a:xfrm>
        </p:spPr>
        <p:txBody>
          <a:bodyPr/>
          <a:lstStyle/>
          <a:p>
            <a:pPr>
              <a:spcBef>
                <a:spcPts val="0"/>
              </a:spcBef>
              <a:buFontTx/>
              <a:buNone/>
            </a:pPr>
            <a:r>
              <a:rPr lang="en-US" altLang="en-US" sz="2400" dirty="0" smtClean="0">
                <a:ea typeface="Geneva" charset="-128"/>
              </a:rPr>
              <a:t>	Towns such as Guelph (1827) and </a:t>
            </a:r>
            <a:r>
              <a:rPr lang="en-US" altLang="en-US" sz="2400" dirty="0" err="1" smtClean="0">
                <a:ea typeface="Geneva" charset="-128"/>
              </a:rPr>
              <a:t>Goderich</a:t>
            </a:r>
            <a:r>
              <a:rPr lang="en-US" altLang="en-US" sz="2400" dirty="0" smtClean="0">
                <a:ea typeface="Geneva" charset="-128"/>
              </a:rPr>
              <a:t> (1829) were laid out in distinctive geometric patterns by </a:t>
            </a:r>
            <a:br>
              <a:rPr lang="en-US" altLang="en-US" sz="2400" dirty="0" smtClean="0">
                <a:ea typeface="Geneva" charset="-128"/>
              </a:rPr>
            </a:br>
            <a:r>
              <a:rPr lang="en-US" altLang="en-US" sz="2400" dirty="0" smtClean="0">
                <a:ea typeface="Geneva" charset="-128"/>
              </a:rPr>
              <a:t>representatives of the Canada Company, </a:t>
            </a:r>
          </a:p>
          <a:p>
            <a:pPr>
              <a:spcBef>
                <a:spcPts val="0"/>
              </a:spcBef>
              <a:buFontTx/>
              <a:buNone/>
            </a:pPr>
            <a:r>
              <a:rPr lang="en-US" altLang="en-US" sz="2400" dirty="0" smtClean="0">
                <a:ea typeface="Geneva" charset="-128"/>
              </a:rPr>
              <a:t>   a business that opened up land for </a:t>
            </a:r>
          </a:p>
          <a:p>
            <a:pPr>
              <a:spcBef>
                <a:spcPts val="0"/>
              </a:spcBef>
              <a:buFontTx/>
              <a:buNone/>
            </a:pPr>
            <a:r>
              <a:rPr lang="en-US" altLang="en-US" sz="2400" dirty="0">
                <a:ea typeface="Geneva" charset="-128"/>
              </a:rPr>
              <a:t> </a:t>
            </a:r>
            <a:r>
              <a:rPr lang="en-US" altLang="en-US" sz="2400" dirty="0" smtClean="0">
                <a:ea typeface="Geneva" charset="-128"/>
              </a:rPr>
              <a:t>  settlement in Ontario. For example, </a:t>
            </a:r>
            <a:br>
              <a:rPr lang="en-US" altLang="en-US" sz="2400" dirty="0" smtClean="0">
                <a:ea typeface="Geneva" charset="-128"/>
              </a:rPr>
            </a:br>
            <a:r>
              <a:rPr lang="en-US" altLang="en-US" sz="2400" dirty="0" err="1" smtClean="0">
                <a:ea typeface="Geneva" charset="-128"/>
              </a:rPr>
              <a:t>Goderich</a:t>
            </a:r>
            <a:r>
              <a:rPr lang="en-US" altLang="en-US" sz="2400" dirty="0" smtClean="0">
                <a:ea typeface="Geneva" charset="-128"/>
              </a:rPr>
              <a:t> is built around an octagon </a:t>
            </a:r>
            <a:r>
              <a:rPr lang="en-US" altLang="en-US" sz="2400" dirty="0" smtClean="0">
                <a:ea typeface="Geneva" charset="-128"/>
                <a:cs typeface="Times New Roman" panose="02020603050405020304" pitchFamily="18" charset="0"/>
              </a:rPr>
              <a:t>–</a:t>
            </a:r>
            <a:r>
              <a:rPr lang="en-US" altLang="en-US" sz="2400" dirty="0" smtClean="0">
                <a:ea typeface="Geneva" charset="-128"/>
              </a:rPr>
              <a:t> </a:t>
            </a:r>
          </a:p>
          <a:p>
            <a:pPr>
              <a:spcBef>
                <a:spcPts val="0"/>
              </a:spcBef>
              <a:buFontTx/>
              <a:buNone/>
            </a:pPr>
            <a:r>
              <a:rPr lang="en-US" altLang="en-US" sz="2400" dirty="0">
                <a:ea typeface="Geneva" charset="-128"/>
              </a:rPr>
              <a:t> </a:t>
            </a:r>
            <a:r>
              <a:rPr lang="en-US" altLang="en-US" sz="2400" dirty="0" smtClean="0">
                <a:ea typeface="Geneva" charset="-128"/>
              </a:rPr>
              <a:t>  an eight-sided shape with roads </a:t>
            </a:r>
          </a:p>
          <a:p>
            <a:pPr>
              <a:spcBef>
                <a:spcPts val="0"/>
              </a:spcBef>
              <a:buFontTx/>
              <a:buNone/>
            </a:pPr>
            <a:r>
              <a:rPr lang="en-US" altLang="en-US" sz="2400" dirty="0">
                <a:ea typeface="Geneva" charset="-128"/>
              </a:rPr>
              <a:t> </a:t>
            </a:r>
            <a:r>
              <a:rPr lang="en-US" altLang="en-US" sz="2400" dirty="0" smtClean="0">
                <a:ea typeface="Geneva" charset="-128"/>
              </a:rPr>
              <a:t>  radiating out in eight directions.</a:t>
            </a:r>
          </a:p>
        </p:txBody>
      </p:sp>
      <p:sp>
        <p:nvSpPr>
          <p:cNvPr id="9219" name="Rectangle 2"/>
          <p:cNvSpPr>
            <a:spLocks noGrp="1" noChangeArrowheads="1"/>
          </p:cNvSpPr>
          <p:nvPr>
            <p:ph type="title"/>
          </p:nvPr>
        </p:nvSpPr>
        <p:spPr>
          <a:xfrm>
            <a:off x="2057400" y="152399"/>
            <a:ext cx="6858000" cy="1143001"/>
          </a:xfrm>
        </p:spPr>
        <p:txBody>
          <a:bodyPr/>
          <a:lstStyle/>
          <a:p>
            <a:r>
              <a:rPr lang="en-US" altLang="en-US" dirty="0" smtClean="0">
                <a:ea typeface="Geneva" charset="-128"/>
              </a:rPr>
              <a:t>Settlers shape towns</a:t>
            </a:r>
          </a:p>
        </p:txBody>
      </p:sp>
      <p:pic>
        <p:nvPicPr>
          <p:cNvPr id="9220" name="Picture 9" descr="Lens, Saskatchewan (wwi resettlement scheme)"/>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839" t="6715" r="3839"/>
          <a:stretch>
            <a:fillRect/>
          </a:stretch>
        </p:blipFill>
        <p:spPr bwMode="auto">
          <a:xfrm>
            <a:off x="6012160" y="3284984"/>
            <a:ext cx="2736304" cy="2520280"/>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16741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685800" y="1752600"/>
            <a:ext cx="8915400" cy="4114800"/>
          </a:xfrm>
        </p:spPr>
        <p:txBody>
          <a:bodyPr/>
          <a:lstStyle/>
          <a:p>
            <a:pPr>
              <a:lnSpc>
                <a:spcPct val="110000"/>
              </a:lnSpc>
              <a:buFontTx/>
              <a:buNone/>
            </a:pPr>
            <a:r>
              <a:rPr lang="en-US" altLang="en-US" sz="2400" smtClean="0">
                <a:ea typeface="Geneva" charset="-128"/>
              </a:rPr>
              <a:t>	Queen Victoria chose Ottawa as the </a:t>
            </a:r>
            <a:br>
              <a:rPr lang="en-US" altLang="en-US" sz="2400" smtClean="0">
                <a:ea typeface="Geneva" charset="-128"/>
              </a:rPr>
            </a:br>
            <a:r>
              <a:rPr lang="en-US" altLang="en-US" sz="2400" smtClean="0">
                <a:ea typeface="Geneva" charset="-128"/>
              </a:rPr>
              <a:t>capital of Canada in 1857. It was close </a:t>
            </a:r>
            <a:br>
              <a:rPr lang="en-US" altLang="en-US" sz="2400" smtClean="0">
                <a:ea typeface="Geneva" charset="-128"/>
              </a:rPr>
            </a:br>
            <a:r>
              <a:rPr lang="en-US" altLang="en-US" sz="2400" smtClean="0">
                <a:ea typeface="Geneva" charset="-128"/>
              </a:rPr>
              <a:t>to Quebec, and away </a:t>
            </a:r>
            <a:br>
              <a:rPr lang="en-US" altLang="en-US" sz="2400" smtClean="0">
                <a:ea typeface="Geneva" charset="-128"/>
              </a:rPr>
            </a:br>
            <a:r>
              <a:rPr lang="en-US" altLang="en-US" sz="2400" smtClean="0">
                <a:ea typeface="Geneva" charset="-128"/>
              </a:rPr>
              <a:t>from the border with </a:t>
            </a:r>
            <a:br>
              <a:rPr lang="en-US" altLang="en-US" sz="2400" smtClean="0">
                <a:ea typeface="Geneva" charset="-128"/>
              </a:rPr>
            </a:br>
            <a:r>
              <a:rPr lang="en-US" altLang="en-US" sz="2400" smtClean="0">
                <a:ea typeface="Geneva" charset="-128"/>
              </a:rPr>
              <a:t>the United States. </a:t>
            </a:r>
            <a:br>
              <a:rPr lang="en-US" altLang="en-US" sz="2400" smtClean="0">
                <a:ea typeface="Geneva" charset="-128"/>
              </a:rPr>
            </a:br>
            <a:r>
              <a:rPr lang="en-US" altLang="en-US" sz="2400" smtClean="0">
                <a:ea typeface="Geneva" charset="-128"/>
              </a:rPr>
              <a:t>Because it was the </a:t>
            </a:r>
            <a:br>
              <a:rPr lang="en-US" altLang="en-US" sz="2400" smtClean="0">
                <a:ea typeface="Geneva" charset="-128"/>
              </a:rPr>
            </a:br>
            <a:r>
              <a:rPr lang="en-US" altLang="en-US" sz="2400" smtClean="0">
                <a:ea typeface="Geneva" charset="-128"/>
              </a:rPr>
              <a:t>capital, planning had </a:t>
            </a:r>
            <a:br>
              <a:rPr lang="en-US" altLang="en-US" sz="2400" smtClean="0">
                <a:ea typeface="Geneva" charset="-128"/>
              </a:rPr>
            </a:br>
            <a:r>
              <a:rPr lang="en-US" altLang="en-US" sz="2400" smtClean="0">
                <a:ea typeface="Geneva" charset="-128"/>
              </a:rPr>
              <a:t>to begin to allow for </a:t>
            </a:r>
            <a:br>
              <a:rPr lang="en-US" altLang="en-US" sz="2400" smtClean="0">
                <a:ea typeface="Geneva" charset="-128"/>
              </a:rPr>
            </a:br>
            <a:r>
              <a:rPr lang="en-US" altLang="en-US" sz="2400" smtClean="0">
                <a:ea typeface="Geneva" charset="-128"/>
              </a:rPr>
              <a:t>parliament buildings and government offices </a:t>
            </a:r>
            <a:br>
              <a:rPr lang="en-US" altLang="en-US" sz="2400" smtClean="0">
                <a:ea typeface="Geneva" charset="-128"/>
              </a:rPr>
            </a:br>
            <a:r>
              <a:rPr lang="en-US" altLang="en-US" sz="2400" smtClean="0">
                <a:ea typeface="Geneva" charset="-128"/>
              </a:rPr>
              <a:t>and to create a setting for public ceremonies.</a:t>
            </a:r>
          </a:p>
        </p:txBody>
      </p:sp>
      <p:sp>
        <p:nvSpPr>
          <p:cNvPr id="10243" name="Rectangle 2"/>
          <p:cNvSpPr>
            <a:spLocks noGrp="1" noChangeArrowheads="1"/>
          </p:cNvSpPr>
          <p:nvPr>
            <p:ph type="title"/>
          </p:nvPr>
        </p:nvSpPr>
        <p:spPr>
          <a:xfrm>
            <a:off x="1363663" y="138111"/>
            <a:ext cx="7772400" cy="1143001"/>
          </a:xfrm>
        </p:spPr>
        <p:txBody>
          <a:bodyPr/>
          <a:lstStyle/>
          <a:p>
            <a:r>
              <a:rPr lang="en-US" altLang="en-US" dirty="0" smtClean="0">
                <a:ea typeface="Geneva" charset="-128"/>
              </a:rPr>
              <a:t>Royalty takes a hand</a:t>
            </a:r>
          </a:p>
        </p:txBody>
      </p:sp>
      <p:pic>
        <p:nvPicPr>
          <p:cNvPr id="10244" name="Picture 4" descr="Hill Cam Image - Sunset in July, 2001"/>
          <p:cNvPicPr>
            <a:picLocks noChangeAspect="1" noChangeArrowheads="1"/>
          </p:cNvPicPr>
          <p:nvPr/>
        </p:nvPicPr>
        <p:blipFill>
          <a:blip r:embed="rId2">
            <a:lum bright="6000"/>
            <a:extLst>
              <a:ext uri="{28A0092B-C50C-407E-A947-70E740481C1C}">
                <a14:useLocalDpi xmlns:a14="http://schemas.microsoft.com/office/drawing/2010/main" val="0"/>
              </a:ext>
            </a:extLst>
          </a:blip>
          <a:srcRect r="1125" b="14999"/>
          <a:stretch>
            <a:fillRect/>
          </a:stretch>
        </p:blipFill>
        <p:spPr bwMode="auto">
          <a:xfrm>
            <a:off x="4832350" y="2695575"/>
            <a:ext cx="3930650" cy="2333625"/>
          </a:xfrm>
          <a:prstGeom prst="rect">
            <a:avLst/>
          </a:prstGeom>
          <a:noFill/>
          <a:ln w="127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89727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OPPI-PowerPoint-Template-v6 0</Template>
  <TotalTime>473</TotalTime>
  <Words>860</Words>
  <Application>Microsoft Office PowerPoint</Application>
  <PresentationFormat>On-screen Show (4:3)</PresentationFormat>
  <Paragraphs>231</Paragraphs>
  <Slides>59</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ＭＳ Ｐゴシック</vt:lpstr>
      <vt:lpstr>Arial</vt:lpstr>
      <vt:lpstr>Calibri</vt:lpstr>
      <vt:lpstr>Franklin Gothic Book</vt:lpstr>
      <vt:lpstr>Franklin Gothic Medium</vt:lpstr>
      <vt:lpstr>Geneva</vt:lpstr>
      <vt:lpstr>Lucida Grande</vt:lpstr>
      <vt:lpstr>Times New Roman</vt:lpstr>
      <vt:lpstr>Verdana</vt:lpstr>
      <vt:lpstr>Wingdings</vt:lpstr>
      <vt:lpstr>Office Theme</vt:lpstr>
      <vt:lpstr>    Planners and Planning  in Your Community</vt:lpstr>
      <vt:lpstr>What is a planner?</vt:lpstr>
      <vt:lpstr>What do planners do?</vt:lpstr>
      <vt:lpstr>World Town Planning Day</vt:lpstr>
      <vt:lpstr>World Town Planning Day</vt:lpstr>
      <vt:lpstr>Milestones in Ontario planning</vt:lpstr>
      <vt:lpstr>Military surveyors set the grid</vt:lpstr>
      <vt:lpstr>Settlers shape towns</vt:lpstr>
      <vt:lpstr>Royalty takes a hand</vt:lpstr>
      <vt:lpstr>Park designers improve on nature</vt:lpstr>
      <vt:lpstr>Civic leaders strive for beauty</vt:lpstr>
      <vt:lpstr>Regulators get involved</vt:lpstr>
      <vt:lpstr>Caring for the environment</vt:lpstr>
      <vt:lpstr>Caring for the environment</vt:lpstr>
      <vt:lpstr>Professional planning gets started</vt:lpstr>
      <vt:lpstr>Sorting out land uses</vt:lpstr>
      <vt:lpstr>A new association</vt:lpstr>
      <vt:lpstr>Beautifying the capital</vt:lpstr>
      <vt:lpstr>Help for housing</vt:lpstr>
      <vt:lpstr>Solving problems</vt:lpstr>
      <vt:lpstr>Postwar planning</vt:lpstr>
      <vt:lpstr>A new direction in housing</vt:lpstr>
      <vt:lpstr>Re-inventing Ottawa</vt:lpstr>
      <vt:lpstr>Designing suburbia</vt:lpstr>
      <vt:lpstr>Municipal government innovation</vt:lpstr>
      <vt:lpstr>Respecting the environment</vt:lpstr>
      <vt:lpstr>A new voice</vt:lpstr>
      <vt:lpstr>From city to metropolis</vt:lpstr>
      <vt:lpstr>Organizing planners</vt:lpstr>
      <vt:lpstr>The federal government plays a role</vt:lpstr>
      <vt:lpstr>A civic victory</vt:lpstr>
      <vt:lpstr>Making cities healthier</vt:lpstr>
      <vt:lpstr>An Ontario Institute </vt:lpstr>
      <vt:lpstr>Reforming planning</vt:lpstr>
      <vt:lpstr>A flurry of changes</vt:lpstr>
      <vt:lpstr>A crisis</vt:lpstr>
      <vt:lpstr>Making growth smarter</vt:lpstr>
      <vt:lpstr>Saving the Moraine</vt:lpstr>
      <vt:lpstr>Planning Reform</vt:lpstr>
      <vt:lpstr>Greenbelt Act</vt:lpstr>
      <vt:lpstr>Growth Plan for the GGH</vt:lpstr>
      <vt:lpstr>current provincial  Plan reviews</vt:lpstr>
      <vt:lpstr> Healthy Communities,  Sustainable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think?</vt:lpstr>
      <vt:lpstr>What do you think?</vt:lpstr>
      <vt:lpstr>Who planned your community?</vt:lpstr>
      <vt:lpstr>Where you can find out more</vt:lpstr>
      <vt:lpstr>Where you can find out more</vt:lpstr>
    </vt:vector>
  </TitlesOfParts>
  <Company>None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title here</dc:title>
  <dc:creator>OPPI Info</dc:creator>
  <cp:lastModifiedBy>OPPI Info</cp:lastModifiedBy>
  <cp:revision>27</cp:revision>
  <cp:lastPrinted>2013-07-30T16:39:09Z</cp:lastPrinted>
  <dcterms:created xsi:type="dcterms:W3CDTF">2013-10-21T14:00:08Z</dcterms:created>
  <dcterms:modified xsi:type="dcterms:W3CDTF">2016-11-10T20:47:19Z</dcterms:modified>
</cp:coreProperties>
</file>